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9"/>
  </p:notesMasterIdLst>
  <p:handoutMasterIdLst>
    <p:handoutMasterId r:id="rId10"/>
  </p:handoutMasterIdLst>
  <p:sldIdLst>
    <p:sldId id="331" r:id="rId6"/>
    <p:sldId id="383" r:id="rId7"/>
    <p:sldId id="384" r:id="rId8"/>
  </p:sldIdLst>
  <p:sldSz cx="6858000" cy="9144000" type="letter"/>
  <p:notesSz cx="6797675" cy="9928225"/>
  <p:custDataLst>
    <p:tags r:id="rId11"/>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utor" initials="A" lastIdx="0"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2"/>
    <a:srgbClr val="04284D"/>
    <a:srgbClr val="F0F0F0"/>
    <a:srgbClr val="F2F2F2"/>
    <a:srgbClr val="FFFFFF"/>
    <a:srgbClr val="F7F7F7"/>
    <a:srgbClr val="00629B"/>
    <a:srgbClr val="8BAECD"/>
    <a:srgbClr val="BDD3E1"/>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30" autoAdjust="0"/>
    <p:restoredTop sz="97386" autoAdjust="0"/>
  </p:normalViewPr>
  <p:slideViewPr>
    <p:cSldViewPr snapToGrid="0">
      <p:cViewPr varScale="1">
        <p:scale>
          <a:sx n="111" d="100"/>
          <a:sy n="111" d="100"/>
        </p:scale>
        <p:origin x="4164" y="114"/>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commentAuthors" Target="commentAuthors.xml"/><Relationship Id="rId17" Type="http://schemas.microsoft.com/office/2018/10/relationships/authors" Targe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12/10/2025</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‹Nr.›</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12/10/2025</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‹Nr.›</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84775"/>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Coupa Supplier Portal (CSP)</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Coupa Supplier Portal (CSP)</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61833"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7633"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B1CE8C5-2BF4-9D6E-579F-F7FE23D259A3}"/>
              </a:ext>
            </a:extLst>
          </p:cNvPr>
          <p:cNvPicPr>
            <a:picLocks noChangeAspect="1"/>
          </p:cNvPicPr>
          <p:nvPr/>
        </p:nvPicPr>
        <p:blipFill>
          <a:blip r:embed="rId4"/>
          <a:stretch>
            <a:fillRect/>
          </a:stretch>
        </p:blipFill>
        <p:spPr>
          <a:xfrm>
            <a:off x="285686" y="4156225"/>
            <a:ext cx="6208295" cy="3246967"/>
          </a:xfrm>
          <a:prstGeom prst="rect">
            <a:avLst/>
          </a:prstGeom>
          <a:ln w="19050">
            <a:solidFill>
              <a:srgbClr val="003862"/>
            </a:solidFill>
          </a:ln>
        </p:spPr>
      </p:pic>
      <p:sp>
        <p:nvSpPr>
          <p:cNvPr id="18" name="Rectangle 17">
            <a:extLst>
              <a:ext uri="{FF2B5EF4-FFF2-40B4-BE49-F238E27FC236}">
                <a16:creationId xmlns:a16="http://schemas.microsoft.com/office/drawing/2014/main" id="{28B4989E-3879-4393-B226-F8562C447ABD}"/>
              </a:ext>
            </a:extLst>
          </p:cNvPr>
          <p:cNvSpPr/>
          <p:nvPr/>
        </p:nvSpPr>
        <p:spPr>
          <a:xfrm>
            <a:off x="312821" y="3836450"/>
            <a:ext cx="2356089" cy="50013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796821"/>
          </a:xfrm>
          <a:prstGeom prst="rect">
            <a:avLst/>
          </a:prstGeom>
          <a:noFill/>
        </p:spPr>
        <p:txBody>
          <a:bodyPr wrap="square" lIns="0" tIns="0" rIns="0" bIns="0" rtlCol="0">
            <a:spAutoFit/>
          </a:bodyPr>
          <a:lstStyle/>
          <a:p>
            <a:pPr>
              <a:lnSpc>
                <a:spcPct val="150000"/>
              </a:lnSpc>
            </a:pPr>
            <a:r>
              <a:rPr lang="en-US" sz="1200" dirty="0">
                <a:solidFill>
                  <a:srgbClr val="003862"/>
                </a:solidFill>
                <a:latin typeface="Arial" panose="020B0604020202020204" pitchFamily="34" charset="0"/>
                <a:cs typeface="Arial" panose="020B0604020202020204" pitchFamily="34" charset="0"/>
              </a:rPr>
              <a:t>The aim of this document is to provide an overview of the creation process of your </a:t>
            </a:r>
            <a:r>
              <a:rPr lang="en-US" sz="1200" dirty="0" err="1">
                <a:solidFill>
                  <a:srgbClr val="003862"/>
                </a:solidFill>
                <a:latin typeface="Arial" panose="020B0604020202020204" pitchFamily="34" charset="0"/>
                <a:cs typeface="Arial" panose="020B0604020202020204" pitchFamily="34" charset="0"/>
              </a:rPr>
              <a:t>sFTP</a:t>
            </a:r>
            <a:r>
              <a:rPr lang="en-US" sz="1200" dirty="0">
                <a:solidFill>
                  <a:srgbClr val="003862"/>
                </a:solidFill>
                <a:latin typeface="Arial" panose="020B0604020202020204" pitchFamily="34" charset="0"/>
                <a:cs typeface="Arial" panose="020B0604020202020204" pitchFamily="34" charset="0"/>
              </a:rPr>
              <a:t> account in CSP to conduct business with Sasol. This document is only for Suppliers who will send the invoices to Sasol using an </a:t>
            </a:r>
            <a:r>
              <a:rPr lang="en-US" sz="1200" dirty="0" err="1">
                <a:solidFill>
                  <a:srgbClr val="003862"/>
                </a:solidFill>
                <a:latin typeface="Arial" panose="020B0604020202020204" pitchFamily="34" charset="0"/>
                <a:cs typeface="Arial" panose="020B0604020202020204" pitchFamily="34" charset="0"/>
              </a:rPr>
              <a:t>sFTP</a:t>
            </a:r>
            <a:r>
              <a:rPr lang="en-US" sz="1200" dirty="0">
                <a:solidFill>
                  <a:srgbClr val="003862"/>
                </a:solidFill>
                <a:latin typeface="Arial" panose="020B0604020202020204" pitchFamily="34" charset="0"/>
                <a:cs typeface="Arial" panose="020B0604020202020204" pitchFamily="34" charset="0"/>
              </a:rPr>
              <a:t> account.</a:t>
            </a:r>
          </a:p>
        </p:txBody>
      </p:sp>
      <p:sp>
        <p:nvSpPr>
          <p:cNvPr id="2" name="TextBox 1">
            <a:extLst>
              <a:ext uri="{FF2B5EF4-FFF2-40B4-BE49-F238E27FC236}">
                <a16:creationId xmlns:a16="http://schemas.microsoft.com/office/drawing/2014/main" id="{E1D13F38-19D3-901C-7923-1C33BC81C358}"/>
              </a:ext>
            </a:extLst>
          </p:cNvPr>
          <p:cNvSpPr txBox="1"/>
          <p:nvPr/>
        </p:nvSpPr>
        <p:spPr>
          <a:xfrm>
            <a:off x="215571" y="1861661"/>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Getting started</a:t>
            </a:r>
          </a:p>
        </p:txBody>
      </p:sp>
      <p:sp>
        <p:nvSpPr>
          <p:cNvPr id="4" name="Rectangle 3">
            <a:extLst>
              <a:ext uri="{FF2B5EF4-FFF2-40B4-BE49-F238E27FC236}">
                <a16:creationId xmlns:a16="http://schemas.microsoft.com/office/drawing/2014/main" id="{0F10447E-D4A6-D0B9-A6BC-4EFD1E0CFEEE}"/>
              </a:ext>
            </a:extLst>
          </p:cNvPr>
          <p:cNvSpPr/>
          <p:nvPr/>
        </p:nvSpPr>
        <p:spPr>
          <a:xfrm>
            <a:off x="143225" y="2328757"/>
            <a:ext cx="6493221" cy="1823576"/>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You will first need to log in to Coupa.</a:t>
            </a:r>
          </a:p>
          <a:p>
            <a:pPr marL="228600" lvl="0" indent="-228600" defTabSz="524671">
              <a:lnSpc>
                <a:spcPct val="150000"/>
              </a:lnSpc>
              <a:spcAft>
                <a:spcPts val="600"/>
              </a:spcAft>
              <a:buClr>
                <a:srgbClr val="003862"/>
              </a:buClr>
              <a:buFont typeface="+mj-lt"/>
              <a:buAutoNum type="arabicPeriod"/>
              <a:defRPr/>
            </a:pPr>
            <a:r>
              <a:rPr lang="en-US" sz="1100" dirty="0">
                <a:solidFill>
                  <a:srgbClr val="003862"/>
                </a:solidFill>
              </a:rPr>
              <a:t>Click </a:t>
            </a:r>
            <a:r>
              <a:rPr lang="en-US" sz="1100" b="1" i="1" dirty="0">
                <a:solidFill>
                  <a:srgbClr val="003862"/>
                </a:solidFill>
              </a:rPr>
              <a:t>Setup.</a:t>
            </a:r>
          </a:p>
          <a:p>
            <a:pPr marL="228600" lvl="0" indent="-228600" defTabSz="524671">
              <a:lnSpc>
                <a:spcPct val="150000"/>
              </a:lnSpc>
              <a:spcAft>
                <a:spcPts val="600"/>
              </a:spcAft>
              <a:buClr>
                <a:srgbClr val="003862"/>
              </a:buClr>
              <a:buFont typeface="+mj-lt"/>
              <a:buAutoNum type="arabicPeriod"/>
              <a:defRPr/>
            </a:pPr>
            <a:r>
              <a:rPr lang="en-US" sz="1100" dirty="0">
                <a:solidFill>
                  <a:srgbClr val="003862"/>
                </a:solidFill>
              </a:rPr>
              <a:t>Select the </a:t>
            </a:r>
            <a:r>
              <a:rPr lang="en-US" sz="1100" b="1" i="1" dirty="0">
                <a:solidFill>
                  <a:srgbClr val="003862"/>
                </a:solidFill>
              </a:rPr>
              <a:t>“</a:t>
            </a:r>
            <a:r>
              <a:rPr lang="en-US" sz="1100" b="1" i="1" dirty="0" err="1">
                <a:solidFill>
                  <a:srgbClr val="003862"/>
                </a:solidFill>
              </a:rPr>
              <a:t>sFTP</a:t>
            </a:r>
            <a:r>
              <a:rPr lang="en-US" sz="1100" b="1" i="1" dirty="0">
                <a:solidFill>
                  <a:srgbClr val="003862"/>
                </a:solidFill>
              </a:rPr>
              <a:t> Accounts” </a:t>
            </a:r>
            <a:r>
              <a:rPr lang="en-US" sz="1100" dirty="0">
                <a:solidFill>
                  <a:srgbClr val="003862"/>
                </a:solidFill>
              </a:rPr>
              <a:t>tab from the left side menu.</a:t>
            </a:r>
          </a:p>
          <a:p>
            <a:pPr marL="228600" lvl="0" indent="-228600" defTabSz="524671">
              <a:lnSpc>
                <a:spcPct val="150000"/>
              </a:lnSpc>
              <a:spcAft>
                <a:spcPts val="600"/>
              </a:spcAft>
              <a:buClr>
                <a:srgbClr val="003862"/>
              </a:buClr>
              <a:buFont typeface="+mj-lt"/>
              <a:buAutoNum type="arabicPeriod"/>
              <a:defRPr/>
            </a:pPr>
            <a:r>
              <a:rPr lang="en-US" sz="1100" dirty="0">
                <a:solidFill>
                  <a:srgbClr val="003862"/>
                </a:solidFill>
              </a:rPr>
              <a:t>Choose the customer for which you will setup the </a:t>
            </a:r>
            <a:r>
              <a:rPr lang="en-US" sz="1100" dirty="0" err="1">
                <a:solidFill>
                  <a:srgbClr val="003862"/>
                </a:solidFill>
              </a:rPr>
              <a:t>sFTP</a:t>
            </a:r>
            <a:r>
              <a:rPr lang="en-US" sz="1100" dirty="0">
                <a:solidFill>
                  <a:srgbClr val="003862"/>
                </a:solidFill>
              </a:rPr>
              <a:t> account.</a:t>
            </a:r>
          </a:p>
          <a:p>
            <a:pPr marL="228600" lvl="0" indent="-228600" defTabSz="524671">
              <a:lnSpc>
                <a:spcPct val="150000"/>
              </a:lnSpc>
              <a:spcAft>
                <a:spcPts val="600"/>
              </a:spcAft>
              <a:buClr>
                <a:srgbClr val="003862"/>
              </a:buClr>
              <a:buFont typeface="+mj-lt"/>
              <a:buAutoNum type="arabicPeriod"/>
              <a:defRPr/>
            </a:pPr>
            <a:r>
              <a:rPr lang="en-US" sz="1100" dirty="0">
                <a:solidFill>
                  <a:srgbClr val="003862"/>
                </a:solidFill>
              </a:rPr>
              <a:t>Click on </a:t>
            </a:r>
            <a:r>
              <a:rPr lang="en-US" sz="1100" b="1" i="1" dirty="0">
                <a:solidFill>
                  <a:srgbClr val="003862"/>
                </a:solidFill>
              </a:rPr>
              <a:t>“Add” </a:t>
            </a:r>
            <a:r>
              <a:rPr lang="en-US" sz="1100" dirty="0">
                <a:solidFill>
                  <a:srgbClr val="003862"/>
                </a:solidFill>
              </a:rPr>
              <a:t>to start creating the account.</a:t>
            </a: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sp>
        <p:nvSpPr>
          <p:cNvPr id="9" name="Oval 8">
            <a:extLst>
              <a:ext uri="{FF2B5EF4-FFF2-40B4-BE49-F238E27FC236}">
                <a16:creationId xmlns:a16="http://schemas.microsoft.com/office/drawing/2014/main" id="{1F5E7E4F-D37D-1A4D-4C42-1812634C00C6}"/>
              </a:ext>
            </a:extLst>
          </p:cNvPr>
          <p:cNvSpPr/>
          <p:nvPr/>
        </p:nvSpPr>
        <p:spPr>
          <a:xfrm>
            <a:off x="4468018" y="5779709"/>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3</a:t>
            </a:r>
          </a:p>
        </p:txBody>
      </p:sp>
      <p:sp>
        <p:nvSpPr>
          <p:cNvPr id="11" name="Rectangle 10">
            <a:extLst>
              <a:ext uri="{FF2B5EF4-FFF2-40B4-BE49-F238E27FC236}">
                <a16:creationId xmlns:a16="http://schemas.microsoft.com/office/drawing/2014/main" id="{E783537D-DC0F-EB68-C78A-AE3BFFD109E8}"/>
              </a:ext>
            </a:extLst>
          </p:cNvPr>
          <p:cNvSpPr/>
          <p:nvPr/>
        </p:nvSpPr>
        <p:spPr>
          <a:xfrm>
            <a:off x="5221705" y="4376430"/>
            <a:ext cx="445170" cy="20762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2" name="Rectangle 11">
            <a:extLst>
              <a:ext uri="{FF2B5EF4-FFF2-40B4-BE49-F238E27FC236}">
                <a16:creationId xmlns:a16="http://schemas.microsoft.com/office/drawing/2014/main" id="{42230ED5-57D5-BB14-016B-853DEC71F252}"/>
              </a:ext>
            </a:extLst>
          </p:cNvPr>
          <p:cNvSpPr/>
          <p:nvPr/>
        </p:nvSpPr>
        <p:spPr>
          <a:xfrm>
            <a:off x="436209" y="6627681"/>
            <a:ext cx="517632" cy="23034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3" name="Rectangle 12">
            <a:extLst>
              <a:ext uri="{FF2B5EF4-FFF2-40B4-BE49-F238E27FC236}">
                <a16:creationId xmlns:a16="http://schemas.microsoft.com/office/drawing/2014/main" id="{35B6A4E5-956E-0933-BFE2-F9A1E457983A}"/>
              </a:ext>
            </a:extLst>
          </p:cNvPr>
          <p:cNvSpPr/>
          <p:nvPr/>
        </p:nvSpPr>
        <p:spPr>
          <a:xfrm>
            <a:off x="4776534" y="5628305"/>
            <a:ext cx="1717447" cy="20762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4" name="Oval 13">
            <a:extLst>
              <a:ext uri="{FF2B5EF4-FFF2-40B4-BE49-F238E27FC236}">
                <a16:creationId xmlns:a16="http://schemas.microsoft.com/office/drawing/2014/main" id="{D8231A0C-3BBD-8588-1B8E-0FC236F5F831}"/>
              </a:ext>
            </a:extLst>
          </p:cNvPr>
          <p:cNvSpPr/>
          <p:nvPr/>
        </p:nvSpPr>
        <p:spPr>
          <a:xfrm>
            <a:off x="4937160" y="4531428"/>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a:t>
            </a:r>
          </a:p>
        </p:txBody>
      </p:sp>
      <p:sp>
        <p:nvSpPr>
          <p:cNvPr id="15" name="Oval 14">
            <a:extLst>
              <a:ext uri="{FF2B5EF4-FFF2-40B4-BE49-F238E27FC236}">
                <a16:creationId xmlns:a16="http://schemas.microsoft.com/office/drawing/2014/main" id="{E5F0C6FF-06E3-4917-AB23-44E27CBB36DE}"/>
              </a:ext>
            </a:extLst>
          </p:cNvPr>
          <p:cNvSpPr/>
          <p:nvPr/>
        </p:nvSpPr>
        <p:spPr>
          <a:xfrm>
            <a:off x="953841" y="6687705"/>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2</a:t>
            </a:r>
          </a:p>
        </p:txBody>
      </p:sp>
      <p:sp>
        <p:nvSpPr>
          <p:cNvPr id="16" name="Rectangle 15">
            <a:extLst>
              <a:ext uri="{FF2B5EF4-FFF2-40B4-BE49-F238E27FC236}">
                <a16:creationId xmlns:a16="http://schemas.microsoft.com/office/drawing/2014/main" id="{A9D9498A-6204-7C07-213E-E6318FCB8F88}"/>
              </a:ext>
            </a:extLst>
          </p:cNvPr>
          <p:cNvSpPr/>
          <p:nvPr/>
        </p:nvSpPr>
        <p:spPr>
          <a:xfrm>
            <a:off x="1423151" y="6076736"/>
            <a:ext cx="426629" cy="26400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7" name="Oval 16">
            <a:extLst>
              <a:ext uri="{FF2B5EF4-FFF2-40B4-BE49-F238E27FC236}">
                <a16:creationId xmlns:a16="http://schemas.microsoft.com/office/drawing/2014/main" id="{BB4C5029-C628-9A5E-0917-3C626DBA1A0D}"/>
              </a:ext>
            </a:extLst>
          </p:cNvPr>
          <p:cNvSpPr/>
          <p:nvPr/>
        </p:nvSpPr>
        <p:spPr>
          <a:xfrm>
            <a:off x="1731667" y="5779708"/>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4</a:t>
            </a: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F88287-1A4E-FDB2-B8A5-BA12AAC01BE7}"/>
              </a:ext>
            </a:extLst>
          </p:cNvPr>
          <p:cNvPicPr preferRelativeResize="0">
            <a:picLocks noChangeAspect="1"/>
          </p:cNvPicPr>
          <p:nvPr/>
        </p:nvPicPr>
        <p:blipFill>
          <a:blip r:embed="rId2"/>
          <a:stretch>
            <a:fillRect/>
          </a:stretch>
        </p:blipFill>
        <p:spPr>
          <a:xfrm>
            <a:off x="285687" y="7995967"/>
            <a:ext cx="594200" cy="594200"/>
          </a:xfrm>
          <a:prstGeom prst="rect">
            <a:avLst/>
          </a:prstGeom>
        </p:spPr>
      </p:pic>
      <p:sp>
        <p:nvSpPr>
          <p:cNvPr id="28" name="Rounded Rectangle 7">
            <a:extLst>
              <a:ext uri="{FF2B5EF4-FFF2-40B4-BE49-F238E27FC236}">
                <a16:creationId xmlns:a16="http://schemas.microsoft.com/office/drawing/2014/main" id="{30E0049D-A1E8-600F-F69B-D2B69035A26D}"/>
              </a:ext>
            </a:extLst>
          </p:cNvPr>
          <p:cNvSpPr/>
          <p:nvPr/>
        </p:nvSpPr>
        <p:spPr>
          <a:xfrm>
            <a:off x="143225" y="7840086"/>
            <a:ext cx="6571549" cy="877772"/>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31" name="TextBox 30">
            <a:extLst>
              <a:ext uri="{FF2B5EF4-FFF2-40B4-BE49-F238E27FC236}">
                <a16:creationId xmlns:a16="http://schemas.microsoft.com/office/drawing/2014/main" id="{87AD41E7-1801-A335-3610-F640CC24F3C4}"/>
              </a:ext>
            </a:extLst>
          </p:cNvPr>
          <p:cNvSpPr txBox="1"/>
          <p:nvPr/>
        </p:nvSpPr>
        <p:spPr>
          <a:xfrm>
            <a:off x="846971" y="7985290"/>
            <a:ext cx="5789475" cy="615553"/>
          </a:xfrm>
          <a:prstGeom prst="rect">
            <a:avLst/>
          </a:prstGeom>
          <a:noFill/>
        </p:spPr>
        <p:txBody>
          <a:bodyPr wrap="square">
            <a:spAutoFit/>
          </a:bodyPr>
          <a:lstStyle/>
          <a:p>
            <a:r>
              <a:rPr lang="en-US" sz="1200" b="1" dirty="0">
                <a:solidFill>
                  <a:srgbClr val="003862"/>
                </a:solidFill>
                <a:latin typeface="Arial" panose="020B0604020202020204" pitchFamily="34" charset="0"/>
                <a:cs typeface="Arial" panose="020B0604020202020204" pitchFamily="34" charset="0"/>
              </a:rPr>
              <a:t>Note:</a:t>
            </a:r>
            <a:r>
              <a:rPr lang="en-US" sz="1100" dirty="0">
                <a:solidFill>
                  <a:srgbClr val="003862"/>
                </a:solidFill>
                <a:latin typeface="Arial" panose="020B0604020202020204" pitchFamily="34" charset="0"/>
                <a:cs typeface="Arial" panose="020B0604020202020204" pitchFamily="34" charset="0"/>
              </a:rPr>
              <a:t> </a:t>
            </a:r>
          </a:p>
          <a:p>
            <a:r>
              <a:rPr lang="en-US" sz="1100" dirty="0">
                <a:solidFill>
                  <a:srgbClr val="003862"/>
                </a:solidFill>
                <a:latin typeface="Arial" panose="020B0604020202020204" pitchFamily="34" charset="0"/>
                <a:cs typeface="Arial" panose="020B0604020202020204" pitchFamily="34" charset="0"/>
              </a:rPr>
              <a:t>Please make sure to store the </a:t>
            </a:r>
            <a:r>
              <a:rPr lang="en-US" sz="1100" b="1" i="1" dirty="0">
                <a:solidFill>
                  <a:srgbClr val="003862"/>
                </a:solidFill>
                <a:latin typeface="Arial" panose="020B0604020202020204" pitchFamily="34" charset="0"/>
                <a:cs typeface="Arial" panose="020B0604020202020204" pitchFamily="34" charset="0"/>
              </a:rPr>
              <a:t>Username</a:t>
            </a:r>
            <a:r>
              <a:rPr lang="en-US" sz="1100" dirty="0">
                <a:solidFill>
                  <a:srgbClr val="003862"/>
                </a:solidFill>
                <a:latin typeface="Arial" panose="020B0604020202020204" pitchFamily="34" charset="0"/>
                <a:cs typeface="Arial" panose="020B0604020202020204" pitchFamily="34" charset="0"/>
              </a:rPr>
              <a:t> and </a:t>
            </a:r>
            <a:r>
              <a:rPr lang="en-US" sz="1100" b="1" i="1" dirty="0">
                <a:solidFill>
                  <a:srgbClr val="003862"/>
                </a:solidFill>
                <a:latin typeface="Arial" panose="020B0604020202020204" pitchFamily="34" charset="0"/>
                <a:cs typeface="Arial" panose="020B0604020202020204" pitchFamily="34" charset="0"/>
              </a:rPr>
              <a:t>Password</a:t>
            </a:r>
            <a:r>
              <a:rPr lang="en-US" sz="1100" dirty="0">
                <a:solidFill>
                  <a:srgbClr val="003862"/>
                </a:solidFill>
                <a:latin typeface="Arial" panose="020B0604020202020204" pitchFamily="34" charset="0"/>
                <a:cs typeface="Arial" panose="020B0604020202020204" pitchFamily="34" charset="0"/>
              </a:rPr>
              <a:t> </a:t>
            </a:r>
            <a:r>
              <a:rPr lang="en-US" sz="1100" u="sng" dirty="0">
                <a:solidFill>
                  <a:srgbClr val="003862"/>
                </a:solidFill>
                <a:latin typeface="Arial" panose="020B0604020202020204" pitchFamily="34" charset="0"/>
                <a:cs typeface="Arial" panose="020B0604020202020204" pitchFamily="34" charset="0"/>
              </a:rPr>
              <a:t>immediately</a:t>
            </a:r>
            <a:r>
              <a:rPr lang="en-US" sz="1100" dirty="0">
                <a:solidFill>
                  <a:srgbClr val="003862"/>
                </a:solidFill>
                <a:latin typeface="Arial" panose="020B0604020202020204" pitchFamily="34" charset="0"/>
                <a:cs typeface="Arial" panose="020B0604020202020204" pitchFamily="34" charset="0"/>
              </a:rPr>
              <a:t> because they will only be shown once.</a:t>
            </a:r>
          </a:p>
        </p:txBody>
      </p:sp>
      <p:sp>
        <p:nvSpPr>
          <p:cNvPr id="2" name="Rectangle 1">
            <a:extLst>
              <a:ext uri="{FF2B5EF4-FFF2-40B4-BE49-F238E27FC236}">
                <a16:creationId xmlns:a16="http://schemas.microsoft.com/office/drawing/2014/main" id="{4D29C620-772B-B6A7-2D15-25D80460D36E}"/>
              </a:ext>
            </a:extLst>
          </p:cNvPr>
          <p:cNvSpPr/>
          <p:nvPr/>
        </p:nvSpPr>
        <p:spPr>
          <a:xfrm>
            <a:off x="182388" y="1398876"/>
            <a:ext cx="6493221"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5"/>
              <a:defRPr/>
            </a:pPr>
            <a:r>
              <a:rPr lang="en-US" sz="1100" dirty="0">
                <a:solidFill>
                  <a:srgbClr val="003862"/>
                </a:solidFill>
              </a:rPr>
              <a:t>Click on</a:t>
            </a:r>
            <a:r>
              <a:rPr lang="en-US" sz="1100" b="1" i="1" dirty="0">
                <a:solidFill>
                  <a:srgbClr val="003862"/>
                </a:solidFill>
              </a:rPr>
              <a:t> “Create”</a:t>
            </a:r>
            <a:r>
              <a:rPr lang="en-US" sz="1100" dirty="0">
                <a:solidFill>
                  <a:srgbClr val="003862"/>
                </a:solidFill>
              </a:rPr>
              <a:t>.</a:t>
            </a:r>
          </a:p>
        </p:txBody>
      </p:sp>
      <p:sp>
        <p:nvSpPr>
          <p:cNvPr id="4" name="TextBox 3">
            <a:extLst>
              <a:ext uri="{FF2B5EF4-FFF2-40B4-BE49-F238E27FC236}">
                <a16:creationId xmlns:a16="http://schemas.microsoft.com/office/drawing/2014/main" id="{04A0D877-31F9-18A0-EF67-1A8FD809D26E}"/>
              </a:ext>
            </a:extLst>
          </p:cNvPr>
          <p:cNvSpPr txBox="1"/>
          <p:nvPr/>
        </p:nvSpPr>
        <p:spPr>
          <a:xfrm>
            <a:off x="215571" y="935218"/>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Account creation</a:t>
            </a:r>
          </a:p>
        </p:txBody>
      </p:sp>
      <p:pic>
        <p:nvPicPr>
          <p:cNvPr id="5" name="Picture 4">
            <a:extLst>
              <a:ext uri="{FF2B5EF4-FFF2-40B4-BE49-F238E27FC236}">
                <a16:creationId xmlns:a16="http://schemas.microsoft.com/office/drawing/2014/main" id="{37B90DFE-C007-A493-9EC8-C3B5ACE396B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7860" y="1857525"/>
            <a:ext cx="5502275" cy="1373505"/>
          </a:xfrm>
          <a:prstGeom prst="rect">
            <a:avLst/>
          </a:prstGeom>
          <a:noFill/>
          <a:ln w="19050">
            <a:solidFill>
              <a:srgbClr val="003862"/>
            </a:solidFill>
          </a:ln>
        </p:spPr>
      </p:pic>
      <p:sp>
        <p:nvSpPr>
          <p:cNvPr id="6" name="Rectangle 5">
            <a:extLst>
              <a:ext uri="{FF2B5EF4-FFF2-40B4-BE49-F238E27FC236}">
                <a16:creationId xmlns:a16="http://schemas.microsoft.com/office/drawing/2014/main" id="{189F7A9B-8D5F-5341-5BE9-B3823C798544}"/>
              </a:ext>
            </a:extLst>
          </p:cNvPr>
          <p:cNvSpPr/>
          <p:nvPr/>
        </p:nvSpPr>
        <p:spPr>
          <a:xfrm>
            <a:off x="285687" y="3845561"/>
            <a:ext cx="6493221"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6"/>
              <a:defRPr/>
            </a:pPr>
            <a:r>
              <a:rPr lang="en-US" sz="1100" dirty="0">
                <a:solidFill>
                  <a:srgbClr val="003862"/>
                </a:solidFill>
              </a:rPr>
              <a:t>The “</a:t>
            </a:r>
            <a:r>
              <a:rPr lang="en-US" sz="1100" b="1" i="1" dirty="0">
                <a:solidFill>
                  <a:srgbClr val="003862"/>
                </a:solidFill>
              </a:rPr>
              <a:t>Username</a:t>
            </a:r>
            <a:r>
              <a:rPr lang="en-US" sz="1100" dirty="0">
                <a:solidFill>
                  <a:srgbClr val="003862"/>
                </a:solidFill>
              </a:rPr>
              <a:t>” and “</a:t>
            </a:r>
            <a:r>
              <a:rPr lang="en-US" sz="1100" b="1" i="1" dirty="0">
                <a:solidFill>
                  <a:srgbClr val="003862"/>
                </a:solidFill>
              </a:rPr>
              <a:t>Password</a:t>
            </a:r>
            <a:r>
              <a:rPr lang="en-US" sz="1100" dirty="0">
                <a:solidFill>
                  <a:srgbClr val="003862"/>
                </a:solidFill>
              </a:rPr>
              <a:t>” will become available.</a:t>
            </a:r>
          </a:p>
        </p:txBody>
      </p:sp>
      <p:sp>
        <p:nvSpPr>
          <p:cNvPr id="7" name="Rectangle 6">
            <a:extLst>
              <a:ext uri="{FF2B5EF4-FFF2-40B4-BE49-F238E27FC236}">
                <a16:creationId xmlns:a16="http://schemas.microsoft.com/office/drawing/2014/main" id="{968BD5D3-01B2-4318-5DC3-A3C74F251AC7}"/>
              </a:ext>
            </a:extLst>
          </p:cNvPr>
          <p:cNvSpPr/>
          <p:nvPr/>
        </p:nvSpPr>
        <p:spPr>
          <a:xfrm>
            <a:off x="5690937" y="3010610"/>
            <a:ext cx="489198" cy="22041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8" name="Oval 7">
            <a:extLst>
              <a:ext uri="{FF2B5EF4-FFF2-40B4-BE49-F238E27FC236}">
                <a16:creationId xmlns:a16="http://schemas.microsoft.com/office/drawing/2014/main" id="{8ABDE500-3A46-443A-F5F3-D5094B55DB8F}"/>
              </a:ext>
            </a:extLst>
          </p:cNvPr>
          <p:cNvSpPr/>
          <p:nvPr/>
        </p:nvSpPr>
        <p:spPr>
          <a:xfrm>
            <a:off x="5450420" y="3165609"/>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5</a:t>
            </a:r>
          </a:p>
        </p:txBody>
      </p:sp>
      <p:pic>
        <p:nvPicPr>
          <p:cNvPr id="12" name="Picture 11">
            <a:extLst>
              <a:ext uri="{FF2B5EF4-FFF2-40B4-BE49-F238E27FC236}">
                <a16:creationId xmlns:a16="http://schemas.microsoft.com/office/drawing/2014/main" id="{44ED7D08-1D9B-5D44-EBE3-E5E85B590949}"/>
              </a:ext>
            </a:extLst>
          </p:cNvPr>
          <p:cNvPicPr>
            <a:picLocks noChangeAspect="1"/>
          </p:cNvPicPr>
          <p:nvPr/>
        </p:nvPicPr>
        <p:blipFill>
          <a:blip r:embed="rId4"/>
          <a:stretch>
            <a:fillRect/>
          </a:stretch>
        </p:blipFill>
        <p:spPr>
          <a:xfrm>
            <a:off x="288760" y="4224005"/>
            <a:ext cx="6341343" cy="2621964"/>
          </a:xfrm>
          <a:prstGeom prst="rect">
            <a:avLst/>
          </a:prstGeom>
          <a:ln w="19050">
            <a:solidFill>
              <a:srgbClr val="003862"/>
            </a:solidFill>
          </a:ln>
        </p:spPr>
      </p:pic>
      <p:sp>
        <p:nvSpPr>
          <p:cNvPr id="13" name="Rectangle 12">
            <a:extLst>
              <a:ext uri="{FF2B5EF4-FFF2-40B4-BE49-F238E27FC236}">
                <a16:creationId xmlns:a16="http://schemas.microsoft.com/office/drawing/2014/main" id="{66DCAD5E-B320-3E43-8E64-79ADECDB4285}"/>
              </a:ext>
            </a:extLst>
          </p:cNvPr>
          <p:cNvSpPr/>
          <p:nvPr/>
        </p:nvSpPr>
        <p:spPr>
          <a:xfrm>
            <a:off x="879887" y="5931569"/>
            <a:ext cx="1658776" cy="1203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4" name="Rectangle 13">
            <a:extLst>
              <a:ext uri="{FF2B5EF4-FFF2-40B4-BE49-F238E27FC236}">
                <a16:creationId xmlns:a16="http://schemas.microsoft.com/office/drawing/2014/main" id="{8BDB038D-D282-A6EE-39D2-987EF4C3ED6A}"/>
              </a:ext>
            </a:extLst>
          </p:cNvPr>
          <p:cNvSpPr/>
          <p:nvPr/>
        </p:nvSpPr>
        <p:spPr>
          <a:xfrm>
            <a:off x="879887" y="6112867"/>
            <a:ext cx="1935502" cy="1203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5" name="Rectangle 14">
            <a:extLst>
              <a:ext uri="{FF2B5EF4-FFF2-40B4-BE49-F238E27FC236}">
                <a16:creationId xmlns:a16="http://schemas.microsoft.com/office/drawing/2014/main" id="{C4B5F19E-3E4C-38A0-CAC1-E5CF7CB8E0F5}"/>
              </a:ext>
            </a:extLst>
          </p:cNvPr>
          <p:cNvSpPr/>
          <p:nvPr/>
        </p:nvSpPr>
        <p:spPr>
          <a:xfrm>
            <a:off x="879887" y="6407228"/>
            <a:ext cx="1658776" cy="1203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6" name="Oval 15">
            <a:extLst>
              <a:ext uri="{FF2B5EF4-FFF2-40B4-BE49-F238E27FC236}">
                <a16:creationId xmlns:a16="http://schemas.microsoft.com/office/drawing/2014/main" id="{0E699DB8-4B51-5296-F002-EEBDB04817D4}"/>
              </a:ext>
            </a:extLst>
          </p:cNvPr>
          <p:cNvSpPr/>
          <p:nvPr/>
        </p:nvSpPr>
        <p:spPr>
          <a:xfrm>
            <a:off x="470928" y="5876682"/>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6</a:t>
            </a:r>
          </a:p>
        </p:txBody>
      </p:sp>
    </p:spTree>
    <p:extLst>
      <p:ext uri="{BB962C8B-B14F-4D97-AF65-F5344CB8AC3E}">
        <p14:creationId xmlns:p14="http://schemas.microsoft.com/office/powerpoint/2010/main" val="2884867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59439A-2364-1C9D-629C-C3742A04C2F3}"/>
              </a:ext>
            </a:extLst>
          </p:cNvPr>
          <p:cNvSpPr/>
          <p:nvPr/>
        </p:nvSpPr>
        <p:spPr>
          <a:xfrm>
            <a:off x="182389" y="1025897"/>
            <a:ext cx="6493221" cy="113819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Once this one-time activity is done, you need to open any file transfer application (e.g.: WinSCP, FileZilla, etc.)</a:t>
            </a:r>
          </a:p>
          <a:p>
            <a:pPr marL="228600" lvl="0" indent="-228600" defTabSz="524671">
              <a:lnSpc>
                <a:spcPct val="150000"/>
              </a:lnSpc>
              <a:spcAft>
                <a:spcPts val="600"/>
              </a:spcAft>
              <a:buClr>
                <a:srgbClr val="003862"/>
              </a:buClr>
              <a:buFont typeface="+mj-lt"/>
              <a:buAutoNum type="arabicPeriod" startAt="7"/>
              <a:defRPr/>
            </a:pPr>
            <a:r>
              <a:rPr lang="en-US" sz="1100" dirty="0">
                <a:solidFill>
                  <a:srgbClr val="003862"/>
                </a:solidFill>
              </a:rPr>
              <a:t>Enter the “</a:t>
            </a:r>
            <a:r>
              <a:rPr lang="en-US" sz="1100" b="1" i="1" dirty="0">
                <a:solidFill>
                  <a:srgbClr val="003862"/>
                </a:solidFill>
              </a:rPr>
              <a:t>Hostname</a:t>
            </a:r>
            <a:r>
              <a:rPr lang="en-US" sz="1100" dirty="0">
                <a:solidFill>
                  <a:srgbClr val="003862"/>
                </a:solidFill>
              </a:rPr>
              <a:t>”, “</a:t>
            </a:r>
            <a:r>
              <a:rPr lang="en-US" sz="1100" b="1" i="1" dirty="0">
                <a:solidFill>
                  <a:srgbClr val="003862"/>
                </a:solidFill>
              </a:rPr>
              <a:t>Username</a:t>
            </a:r>
            <a:r>
              <a:rPr lang="en-US" sz="1100" dirty="0">
                <a:solidFill>
                  <a:srgbClr val="003862"/>
                </a:solidFill>
              </a:rPr>
              <a:t>” and “</a:t>
            </a:r>
            <a:r>
              <a:rPr lang="en-US" sz="1100" b="1" i="1" dirty="0">
                <a:solidFill>
                  <a:srgbClr val="003862"/>
                </a:solidFill>
              </a:rPr>
              <a:t>Password</a:t>
            </a:r>
            <a:r>
              <a:rPr lang="en-US" sz="1100" dirty="0">
                <a:solidFill>
                  <a:srgbClr val="003862"/>
                </a:solidFill>
              </a:rPr>
              <a:t>”.</a:t>
            </a:r>
          </a:p>
          <a:p>
            <a:pPr marL="228600" lvl="0" indent="-228600" defTabSz="524671">
              <a:lnSpc>
                <a:spcPct val="150000"/>
              </a:lnSpc>
              <a:spcAft>
                <a:spcPts val="600"/>
              </a:spcAft>
              <a:buClr>
                <a:srgbClr val="003862"/>
              </a:buClr>
              <a:buFont typeface="+mj-lt"/>
              <a:buAutoNum type="arabicPeriod" startAt="7"/>
              <a:defRPr/>
            </a:pPr>
            <a:r>
              <a:rPr lang="en-US" sz="1100" dirty="0">
                <a:solidFill>
                  <a:srgbClr val="003862"/>
                </a:solidFill>
              </a:rPr>
              <a:t>Click on “</a:t>
            </a:r>
            <a:r>
              <a:rPr lang="en-US" sz="1100" b="1" i="1" dirty="0">
                <a:solidFill>
                  <a:srgbClr val="003862"/>
                </a:solidFill>
              </a:rPr>
              <a:t>Login</a:t>
            </a:r>
            <a:r>
              <a:rPr lang="en-US" sz="1100" dirty="0">
                <a:solidFill>
                  <a:srgbClr val="003862"/>
                </a:solidFill>
              </a:rPr>
              <a:t>”</a:t>
            </a:r>
          </a:p>
        </p:txBody>
      </p:sp>
      <p:pic>
        <p:nvPicPr>
          <p:cNvPr id="5" name="Picture 4">
            <a:extLst>
              <a:ext uri="{FF2B5EF4-FFF2-40B4-BE49-F238E27FC236}">
                <a16:creationId xmlns:a16="http://schemas.microsoft.com/office/drawing/2014/main" id="{7643627B-948A-2636-2B72-85A374C17924}"/>
              </a:ext>
            </a:extLst>
          </p:cNvPr>
          <p:cNvPicPr>
            <a:picLocks noChangeAspect="1"/>
          </p:cNvPicPr>
          <p:nvPr/>
        </p:nvPicPr>
        <p:blipFill>
          <a:blip r:embed="rId2"/>
          <a:stretch>
            <a:fillRect/>
          </a:stretch>
        </p:blipFill>
        <p:spPr>
          <a:xfrm>
            <a:off x="647311" y="2625381"/>
            <a:ext cx="5563376" cy="3724795"/>
          </a:xfrm>
          <a:prstGeom prst="rect">
            <a:avLst/>
          </a:prstGeom>
          <a:ln w="19050">
            <a:solidFill>
              <a:srgbClr val="003862"/>
            </a:solidFill>
          </a:ln>
        </p:spPr>
      </p:pic>
      <p:sp>
        <p:nvSpPr>
          <p:cNvPr id="6" name="Rectangle 5">
            <a:extLst>
              <a:ext uri="{FF2B5EF4-FFF2-40B4-BE49-F238E27FC236}">
                <a16:creationId xmlns:a16="http://schemas.microsoft.com/office/drawing/2014/main" id="{13DF3A20-042D-FF04-4B99-DDD0C8685E23}"/>
              </a:ext>
            </a:extLst>
          </p:cNvPr>
          <p:cNvSpPr/>
          <p:nvPr/>
        </p:nvSpPr>
        <p:spPr>
          <a:xfrm>
            <a:off x="2827307" y="3708443"/>
            <a:ext cx="2346271" cy="40285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9" name="Rectangle 8">
            <a:extLst>
              <a:ext uri="{FF2B5EF4-FFF2-40B4-BE49-F238E27FC236}">
                <a16:creationId xmlns:a16="http://schemas.microsoft.com/office/drawing/2014/main" id="{D3B83072-0E69-BDDE-8EC1-791EA5A55B3E}"/>
              </a:ext>
            </a:extLst>
          </p:cNvPr>
          <p:cNvSpPr/>
          <p:nvPr/>
        </p:nvSpPr>
        <p:spPr>
          <a:xfrm>
            <a:off x="2827307" y="4195522"/>
            <a:ext cx="3212546" cy="40285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7" name="Oval 6">
            <a:extLst>
              <a:ext uri="{FF2B5EF4-FFF2-40B4-BE49-F238E27FC236}">
                <a16:creationId xmlns:a16="http://schemas.microsoft.com/office/drawing/2014/main" id="{A598C892-3888-7E5F-65E4-9B9A1143A003}"/>
              </a:ext>
            </a:extLst>
          </p:cNvPr>
          <p:cNvSpPr/>
          <p:nvPr/>
        </p:nvSpPr>
        <p:spPr>
          <a:xfrm>
            <a:off x="4030693" y="3983757"/>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7</a:t>
            </a:r>
          </a:p>
        </p:txBody>
      </p:sp>
      <p:sp>
        <p:nvSpPr>
          <p:cNvPr id="10" name="Rectangle 9">
            <a:extLst>
              <a:ext uri="{FF2B5EF4-FFF2-40B4-BE49-F238E27FC236}">
                <a16:creationId xmlns:a16="http://schemas.microsoft.com/office/drawing/2014/main" id="{CAC37F5D-2738-6DA1-5B03-1F457628A980}"/>
              </a:ext>
            </a:extLst>
          </p:cNvPr>
          <p:cNvSpPr/>
          <p:nvPr/>
        </p:nvSpPr>
        <p:spPr>
          <a:xfrm>
            <a:off x="3428999" y="5985911"/>
            <a:ext cx="1028324" cy="40285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8" name="Oval 7">
            <a:extLst>
              <a:ext uri="{FF2B5EF4-FFF2-40B4-BE49-F238E27FC236}">
                <a16:creationId xmlns:a16="http://schemas.microsoft.com/office/drawing/2014/main" id="{84D8E7C4-4CE9-FDFE-170F-69DCE51ED1A0}"/>
              </a:ext>
            </a:extLst>
          </p:cNvPr>
          <p:cNvSpPr/>
          <p:nvPr/>
        </p:nvSpPr>
        <p:spPr>
          <a:xfrm>
            <a:off x="3215684" y="5784484"/>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8</a:t>
            </a:r>
          </a:p>
        </p:txBody>
      </p:sp>
      <p:sp>
        <p:nvSpPr>
          <p:cNvPr id="11" name="Rectangle 10">
            <a:extLst>
              <a:ext uri="{FF2B5EF4-FFF2-40B4-BE49-F238E27FC236}">
                <a16:creationId xmlns:a16="http://schemas.microsoft.com/office/drawing/2014/main" id="{5C3957CE-BED4-665A-6EE2-6F42862E4A36}"/>
              </a:ext>
            </a:extLst>
          </p:cNvPr>
          <p:cNvSpPr/>
          <p:nvPr/>
        </p:nvSpPr>
        <p:spPr>
          <a:xfrm>
            <a:off x="182389" y="6656977"/>
            <a:ext cx="6493221" cy="2053832"/>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Once the connection is established, please follow the path below to reach the correct folder:</a:t>
            </a:r>
          </a:p>
          <a:p>
            <a:pPr lvl="0" defTabSz="524671">
              <a:lnSpc>
                <a:spcPct val="150000"/>
              </a:lnSpc>
              <a:spcAft>
                <a:spcPts val="600"/>
              </a:spcAft>
              <a:buClr>
                <a:srgbClr val="003862"/>
              </a:buClr>
              <a:defRPr/>
            </a:pPr>
            <a:r>
              <a:rPr lang="en-US" sz="1100" dirty="0">
                <a:solidFill>
                  <a:srgbClr val="003862"/>
                </a:solidFill>
              </a:rPr>
              <a:t>“Incoming” </a:t>
            </a:r>
            <a:r>
              <a:rPr lang="en-US" sz="1100" dirty="0">
                <a:solidFill>
                  <a:srgbClr val="003862"/>
                </a:solidFill>
                <a:sym typeface="Wingdings" panose="05000000000000000000" pitchFamily="2" charset="2"/>
              </a:rPr>
              <a:t> "/Incoming/</a:t>
            </a:r>
            <a:r>
              <a:rPr lang="en-US" sz="1100" dirty="0" err="1">
                <a:solidFill>
                  <a:srgbClr val="003862"/>
                </a:solidFill>
                <a:sym typeface="Wingdings" panose="05000000000000000000" pitchFamily="2" charset="2"/>
              </a:rPr>
              <a:t>XInvoiceBuyer</a:t>
            </a:r>
            <a:r>
              <a:rPr lang="en-US" sz="1100" dirty="0">
                <a:solidFill>
                  <a:srgbClr val="003862"/>
                </a:solidFill>
                <a:sym typeface="Wingdings" panose="05000000000000000000" pitchFamily="2" charset="2"/>
              </a:rPr>
              <a:t>“ (for </a:t>
            </a:r>
            <a:r>
              <a:rPr lang="en-US" sz="1100" dirty="0" err="1">
                <a:solidFill>
                  <a:srgbClr val="003862"/>
                </a:solidFill>
                <a:sym typeface="Wingdings" panose="05000000000000000000" pitchFamily="2" charset="2"/>
              </a:rPr>
              <a:t>xInvoice</a:t>
            </a:r>
            <a:r>
              <a:rPr lang="en-US" sz="1100" dirty="0">
                <a:solidFill>
                  <a:srgbClr val="003862"/>
                </a:solidFill>
                <a:sym typeface="Wingdings" panose="05000000000000000000" pitchFamily="2" charset="2"/>
              </a:rPr>
              <a:t> format) OR "/Incoming/</a:t>
            </a:r>
            <a:r>
              <a:rPr lang="en-US" sz="1100" dirty="0" err="1">
                <a:solidFill>
                  <a:srgbClr val="003862"/>
                </a:solidFill>
                <a:sym typeface="Wingdings" panose="05000000000000000000" pitchFamily="2" charset="2"/>
              </a:rPr>
              <a:t>PeppolBISBuyer</a:t>
            </a:r>
            <a:r>
              <a:rPr lang="en-US" sz="1100" dirty="0">
                <a:solidFill>
                  <a:srgbClr val="003862"/>
                </a:solidFill>
                <a:sym typeface="Wingdings" panose="05000000000000000000" pitchFamily="2" charset="2"/>
              </a:rPr>
              <a:t>“ (for XML format with UBL encoding).</a:t>
            </a:r>
          </a:p>
          <a:p>
            <a:pPr lvl="0" defTabSz="524671">
              <a:lnSpc>
                <a:spcPct val="150000"/>
              </a:lnSpc>
              <a:spcAft>
                <a:spcPts val="600"/>
              </a:spcAft>
              <a:buClr>
                <a:srgbClr val="003862"/>
              </a:buClr>
              <a:defRPr/>
            </a:pPr>
            <a:r>
              <a:rPr lang="en-US" sz="1100" dirty="0">
                <a:solidFill>
                  <a:srgbClr val="003862"/>
                </a:solidFill>
                <a:sym typeface="Wingdings" panose="05000000000000000000" pitchFamily="2" charset="2"/>
              </a:rPr>
              <a:t>Once uploaded, Coupa will pick up the invoice files and create the user interface documents and match them against your orders.</a:t>
            </a:r>
          </a:p>
          <a:p>
            <a:pPr lvl="0" defTabSz="524671">
              <a:lnSpc>
                <a:spcPct val="150000"/>
              </a:lnSpc>
              <a:spcAft>
                <a:spcPts val="600"/>
              </a:spcAft>
              <a:buClr>
                <a:srgbClr val="003862"/>
              </a:buClr>
              <a:defRPr/>
            </a:pPr>
            <a:endParaRPr lang="en-US" sz="1100" dirty="0">
              <a:solidFill>
                <a:srgbClr val="003862"/>
              </a:solidFill>
              <a:sym typeface="Wingdings" panose="05000000000000000000" pitchFamily="2" charset="2"/>
            </a:endParaRPr>
          </a:p>
          <a:p>
            <a:pPr lvl="0" defTabSz="524671">
              <a:lnSpc>
                <a:spcPct val="150000"/>
              </a:lnSpc>
              <a:spcAft>
                <a:spcPts val="600"/>
              </a:spcAft>
              <a:buClr>
                <a:srgbClr val="003862"/>
              </a:buClr>
              <a:defRPr/>
            </a:pPr>
            <a:endParaRPr lang="en-US" sz="1100" dirty="0">
              <a:solidFill>
                <a:srgbClr val="003862"/>
              </a:solidFill>
            </a:endParaRPr>
          </a:p>
        </p:txBody>
      </p:sp>
    </p:spTree>
    <p:extLst>
      <p:ext uri="{BB962C8B-B14F-4D97-AF65-F5344CB8AC3E}">
        <p14:creationId xmlns:p14="http://schemas.microsoft.com/office/powerpoint/2010/main" val="29551253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CBEAB37124BB0418794698F490E1E46" ma:contentTypeVersion="20" ma:contentTypeDescription="Create a new document." ma:contentTypeScope="" ma:versionID="29c22dff9204deed803e2e1e1866d0da">
  <xsd:schema xmlns:xsd="http://www.w3.org/2001/XMLSchema" xmlns:xs="http://www.w3.org/2001/XMLSchema" xmlns:p="http://schemas.microsoft.com/office/2006/metadata/properties" xmlns:ns1="http://schemas.microsoft.com/sharepoint/v3" xmlns:ns2="036a428d-ebb9-4a14-9aaa-74e8164c8712" xmlns:ns3="9475751b-d994-4f7b-b8a1-0af53d2cb8c9" targetNamespace="http://schemas.microsoft.com/office/2006/metadata/properties" ma:root="true" ma:fieldsID="95e164bb49294b85c216e515befdd02f" ns1:_="" ns2:_="" ns3:_="">
    <xsd:import namespace="http://schemas.microsoft.com/sharepoint/v3"/>
    <xsd:import namespace="036a428d-ebb9-4a14-9aaa-74e8164c8712"/>
    <xsd:import namespace="9475751b-d994-4f7b-b8a1-0af53d2cb8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MediaServiceSearchProperties" minOccurs="0"/>
                <xsd:element ref="ns3:MediaServiceBillingMetadata" minOccurs="0"/>
                <xsd:element ref="ns3:Comment" minOccurs="0"/>
                <xsd:element ref="ns3:Dat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6a428d-ebb9-4a14-9aaa-74e8164c871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d9e4710-91cc-4b50-843e-ab6e388f13e7}" ma:internalName="TaxCatchAll" ma:showField="CatchAllData" ma:web="036a428d-ebb9-4a14-9aaa-74e8164c871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475751b-d994-4f7b-b8a1-0af53d2cb8c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f83f3cf-7091-42ba-a2e7-78254d07669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Comment" ma:index="24" nillable="true" ma:displayName="File Location" ma:format="Dropdown" ma:internalName="Comment">
      <xsd:simpleType>
        <xsd:restriction base="dms:Text">
          <xsd:maxLength value="255"/>
        </xsd:restriction>
      </xsd:simpleType>
    </xsd:element>
    <xsd:element name="Date" ma:index="25" nillable="true" ma:displayName="Date" ma:format="DateOnly"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475751b-d994-4f7b-b8a1-0af53d2cb8c9">
      <Terms xmlns="http://schemas.microsoft.com/office/infopath/2007/PartnerControls"/>
    </lcf76f155ced4ddcb4097134ff3c332f>
    <TaxCatchAll xmlns="036a428d-ebb9-4a14-9aaa-74e8164c8712" xsi:nil="true"/>
    <Comment xmlns="9475751b-d994-4f7b-b8a1-0af53d2cb8c9" xsi:nil="true"/>
    <_ip_UnifiedCompliancePolicyUIAction xmlns="http://schemas.microsoft.com/sharepoint/v3" xsi:nil="true"/>
    <_ip_UnifiedCompliancePolicyProperties xmlns="http://schemas.microsoft.com/sharepoint/v3" xsi:nil="true"/>
    <Date xmlns="9475751b-d994-4f7b-b8a1-0af53d2cb8c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0DCCE4-CCCC-4625-A0EF-5A2017192720}"/>
</file>

<file path=customXml/itemProps2.xml><?xml version="1.0" encoding="utf-8"?>
<ds:datastoreItem xmlns:ds="http://schemas.openxmlformats.org/officeDocument/2006/customXml" ds:itemID="{D219C445-6CD6-4CF8-AA1F-1E88AD5CB5C9}">
  <ds:schemaRefs>
    <ds:schemaRef ds:uri="http://purl.org/dc/elements/1.1/"/>
    <ds:schemaRef ds:uri="http://schemas.microsoft.com/office/2006/metadata/properties"/>
    <ds:schemaRef ds:uri="http://schemas.microsoft.com/office/infopath/2007/PartnerControls"/>
    <ds:schemaRef ds:uri="b519fcea-2696-4120-88f3-1d557b21f616"/>
    <ds:schemaRef ds:uri="http://schemas.openxmlformats.org/package/2006/metadata/core-properties"/>
    <ds:schemaRef ds:uri="http://schemas.microsoft.com/office/2006/documentManagement/types"/>
    <ds:schemaRef ds:uri="http://www.w3.org/XML/1998/namespace"/>
    <ds:schemaRef ds:uri="http://purl.org/dc/dcmitype/"/>
    <ds:schemaRef ds:uri="http://purl.org/dc/terms/"/>
    <ds:schemaRef ds:uri="9475751b-d994-4f7b-b8a1-0af53d2cb8c9"/>
    <ds:schemaRef ds:uri="036a428d-ebb9-4a14-9aaa-74e8164c8712"/>
  </ds:schemaRefs>
</ds:datastoreItem>
</file>

<file path=customXml/itemProps3.xml><?xml version="1.0" encoding="utf-8"?>
<ds:datastoreItem xmlns:ds="http://schemas.openxmlformats.org/officeDocument/2006/customXml" ds:itemID="{FC2A1AD7-BEEB-418A-A1AC-F3D18B48BC85}">
  <ds:schemaRefs>
    <ds:schemaRef ds:uri="http://schemas.microsoft.com/sharepoint/v3/contenttype/forms"/>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254</Words>
  <Application>Microsoft Office PowerPoint</Application>
  <PresentationFormat>Letter (8,5x11 Zoll)</PresentationFormat>
  <Paragraphs>27</Paragraphs>
  <Slides>3</Slides>
  <Notes>1</Notes>
  <HiddenSlides>0</HiddenSlides>
  <MMClips>0</MMClips>
  <ScaleCrop>false</ScaleCrop>
  <HeadingPairs>
    <vt:vector size="8" baseType="variant">
      <vt:variant>
        <vt:lpstr>Verwendete Schriftarten</vt:lpstr>
      </vt:variant>
      <vt:variant>
        <vt:i4>3</vt:i4>
      </vt:variant>
      <vt:variant>
        <vt:lpstr>Design</vt:lpstr>
      </vt:variant>
      <vt:variant>
        <vt:i4>2</vt:i4>
      </vt:variant>
      <vt:variant>
        <vt:lpstr>Eingebettete OLE-Server</vt:lpstr>
      </vt:variant>
      <vt:variant>
        <vt:i4>1</vt:i4>
      </vt:variant>
      <vt:variant>
        <vt:lpstr>Folientitel</vt:lpstr>
      </vt:variant>
      <vt:variant>
        <vt:i4>3</vt:i4>
      </vt:variant>
    </vt:vector>
  </HeadingPairs>
  <TitlesOfParts>
    <vt:vector size="9" baseType="lpstr">
      <vt:lpstr>Arial</vt:lpstr>
      <vt:lpstr>Calibri</vt:lpstr>
      <vt:lpstr>Wingdings</vt:lpstr>
      <vt:lpstr>theme3</vt:lpstr>
      <vt:lpstr>Theme2</vt:lpstr>
      <vt:lpstr>think-cell Slide</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2025-12-10T13:14:40Z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0x0101001CBEAB37124BB0418794698F490E1E46</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