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3"/>
  </p:notesMasterIdLst>
  <p:handoutMasterIdLst>
    <p:handoutMasterId r:id="rId14"/>
  </p:handoutMasterIdLst>
  <p:sldIdLst>
    <p:sldId id="331" r:id="rId6"/>
    <p:sldId id="343" r:id="rId7"/>
    <p:sldId id="348" r:id="rId8"/>
    <p:sldId id="351" r:id="rId9"/>
    <p:sldId id="353" r:id="rId10"/>
    <p:sldId id="354" r:id="rId11"/>
    <p:sldId id="355" r:id="rId12"/>
  </p:sldIdLst>
  <p:sldSz cx="6858000" cy="9144000" type="letter"/>
  <p:notesSz cx="6797675" cy="9928225"/>
  <p:custDataLst>
    <p:tags r:id="rId1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B2B08D-321F-4AFC-8631-0C3E0514FC7E}">
          <p14:sldIdLst>
            <p14:sldId id="331"/>
            <p14:sldId id="343"/>
            <p14:sldId id="348"/>
            <p14:sldId id="351"/>
            <p14:sldId id="353"/>
            <p14:sldId id="354"/>
            <p14:sldId id="355"/>
          </p14:sldIdLst>
        </p14:section>
      </p14:sectionLst>
    </p:ex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ut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96A8D1-B1AE-44AB-8C29-78F59BD8DCC3}" v="106" dt="2026-03-17T17:03:39.291"/>
    <p1510:client id="{C4D53D39-314F-4427-81A1-8538674BD27F}" v="1" dt="2026-03-17T13:24:33.3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4116" y="108"/>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4638" y="9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3/20/2026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3/20/2026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667281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3</a:t>
            </a:fld>
            <a:endParaRPr lang="en-US"/>
          </a:p>
        </p:txBody>
      </p:sp>
    </p:spTree>
    <p:extLst>
      <p:ext uri="{BB962C8B-B14F-4D97-AF65-F5344CB8AC3E}">
        <p14:creationId xmlns:p14="http://schemas.microsoft.com/office/powerpoint/2010/main" val="85873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6F813-2B77-9EAD-249F-151554106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25CC5-0282-1CCC-1B3C-D40964D5C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354B2-9491-2916-91FC-43CC5A8D943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71553B8-BF34-A4B7-7EA9-576EEDC0C7AF}"/>
              </a:ext>
            </a:extLst>
          </p:cNvPr>
          <p:cNvSpPr>
            <a:spLocks noGrp="1"/>
          </p:cNvSpPr>
          <p:nvPr>
            <p:ph type="sldNum" sz="quarter" idx="5"/>
          </p:nvPr>
        </p:nvSpPr>
        <p:spPr/>
        <p:txBody>
          <a:bodyPr/>
          <a:lstStyle/>
          <a:p>
            <a:fld id="{81265A57-B7BC-491B-8C9D-01EFE8F710C6}" type="slidenum">
              <a:rPr lang="en-US" smtClean="0"/>
              <a:t>4</a:t>
            </a:fld>
            <a:endParaRPr lang="en-US"/>
          </a:p>
        </p:txBody>
      </p:sp>
    </p:spTree>
    <p:extLst>
      <p:ext uri="{BB962C8B-B14F-4D97-AF65-F5344CB8AC3E}">
        <p14:creationId xmlns:p14="http://schemas.microsoft.com/office/powerpoint/2010/main" val="1759085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644" y="887589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Upload Bulk Service Entry Sheet in Coupa</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dirty="0"/>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Upload Bulk Service Entry Sheet in Coupa</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866387"/>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2409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1.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png"/><Relationship Id="rId2" Type="http://schemas.openxmlformats.org/officeDocument/2006/relationships/slideLayout" Target="../slideLayouts/slideLayout22.xml"/><Relationship Id="rId1" Type="http://schemas.openxmlformats.org/officeDocument/2006/relationships/tags" Target="../tags/tag3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2.xml"/><Relationship Id="rId1" Type="http://schemas.openxmlformats.org/officeDocument/2006/relationships/tags" Target="../tags/tag33.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471C4B-138B-6DB8-56B3-4E46A1889ECC}"/>
              </a:ext>
            </a:extLst>
          </p:cNvPr>
          <p:cNvPicPr>
            <a:picLocks noChangeAspect="1"/>
          </p:cNvPicPr>
          <p:nvPr/>
        </p:nvPicPr>
        <p:blipFill>
          <a:blip r:embed="rId4"/>
          <a:stretch>
            <a:fillRect/>
          </a:stretch>
        </p:blipFill>
        <p:spPr>
          <a:xfrm>
            <a:off x="1004841" y="6678946"/>
            <a:ext cx="5292112" cy="1961165"/>
          </a:xfrm>
          <a:prstGeom prst="rect">
            <a:avLst/>
          </a:prstGeom>
          <a:ln>
            <a:solidFill>
              <a:srgbClr val="003862"/>
            </a:solidFill>
          </a:ln>
        </p:spPr>
      </p:pic>
      <p:sp>
        <p:nvSpPr>
          <p:cNvPr id="7" name="Rectangle 6">
            <a:extLst>
              <a:ext uri="{FF2B5EF4-FFF2-40B4-BE49-F238E27FC236}">
                <a16:creationId xmlns:a16="http://schemas.microsoft.com/office/drawing/2014/main" id="{2239094B-B676-1367-1B68-5D629BFA2526}"/>
              </a:ext>
            </a:extLst>
          </p:cNvPr>
          <p:cNvSpPr/>
          <p:nvPr/>
        </p:nvSpPr>
        <p:spPr>
          <a:xfrm>
            <a:off x="215571" y="2911584"/>
            <a:ext cx="6493221" cy="4378122"/>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en-US" sz="1100" dirty="0">
                <a:solidFill>
                  <a:srgbClr val="003862"/>
                </a:solidFill>
              </a:rPr>
              <a:t>Log into the CSP and click on the </a:t>
            </a:r>
            <a:r>
              <a:rPr lang="en-US" sz="1100" b="1" dirty="0">
                <a:solidFill>
                  <a:srgbClr val="003862"/>
                </a:solidFill>
              </a:rPr>
              <a:t>Service Sheets</a:t>
            </a:r>
            <a:r>
              <a:rPr lang="en-US" sz="1100" dirty="0">
                <a:solidFill>
                  <a:srgbClr val="003862"/>
                </a:solidFill>
              </a:rPr>
              <a:t> tab on the home screen.</a:t>
            </a: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2"/>
              <a:defRPr/>
            </a:pPr>
            <a:r>
              <a:rPr lang="en-US" sz="1100" dirty="0">
                <a:solidFill>
                  <a:srgbClr val="003862"/>
                </a:solidFill>
              </a:rPr>
              <a:t>Click on the “Load from file” button as shown below (classic Coupa experience).</a:t>
            </a:r>
          </a:p>
          <a:p>
            <a:pPr marL="228600" lvl="0" indent="-228600" defTabSz="524671">
              <a:lnSpc>
                <a:spcPct val="150000"/>
              </a:lnSpc>
              <a:spcAft>
                <a:spcPts val="600"/>
              </a:spcAft>
              <a:buClr>
                <a:srgbClr val="003862"/>
              </a:buClr>
              <a:buFont typeface="+mj-lt"/>
              <a:buAutoNum type="arabicPeriod"/>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38664"/>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The aim of this document to provide an overview of the Service Entry Sheet Bulk Upload function in the Coupa Supplier Portal for both “Quantity” and “Amount” based Items. Suppliers can bulk-load multiple service sheets into Coupa at once, saving time and effort. </a:t>
            </a:r>
          </a:p>
          <a:p>
            <a:endParaRPr lang="en-US" sz="1200" dirty="0">
              <a:solidFill>
                <a:srgbClr val="003862"/>
              </a:solidFill>
              <a:latin typeface="Arial" panose="020B0604020202020204" pitchFamily="34" charset="0"/>
              <a:cs typeface="Arial" panose="020B0604020202020204" pitchFamily="34" charset="0"/>
            </a:endParaRPr>
          </a:p>
        </p:txBody>
      </p:sp>
      <p:sp>
        <p:nvSpPr>
          <p:cNvPr id="13" name="Rounded Rectangle 7">
            <a:extLst>
              <a:ext uri="{FF2B5EF4-FFF2-40B4-BE49-F238E27FC236}">
                <a16:creationId xmlns:a16="http://schemas.microsoft.com/office/drawing/2014/main" id="{4F3F482B-EB7D-6D08-15B0-B9F9F5AA8977}"/>
              </a:ext>
            </a:extLst>
          </p:cNvPr>
          <p:cNvSpPr/>
          <p:nvPr/>
        </p:nvSpPr>
        <p:spPr>
          <a:xfrm>
            <a:off x="215571" y="1622649"/>
            <a:ext cx="6473380" cy="96208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5" name="TextBox 14">
            <a:extLst>
              <a:ext uri="{FF2B5EF4-FFF2-40B4-BE49-F238E27FC236}">
                <a16:creationId xmlns:a16="http://schemas.microsoft.com/office/drawing/2014/main" id="{66AB16B3-8042-D598-4217-ADC3989B6B80}"/>
              </a:ext>
            </a:extLst>
          </p:cNvPr>
          <p:cNvSpPr txBox="1"/>
          <p:nvPr/>
        </p:nvSpPr>
        <p:spPr>
          <a:xfrm>
            <a:off x="986685" y="1672938"/>
            <a:ext cx="5624121" cy="861774"/>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p>
          <a:p>
            <a:r>
              <a:rPr lang="en-US" sz="1200" dirty="0">
                <a:solidFill>
                  <a:srgbClr val="003862"/>
                </a:solidFill>
                <a:latin typeface="Arial" panose="020B0604020202020204" pitchFamily="34" charset="0"/>
                <a:cs typeface="Arial" panose="020B0604020202020204" pitchFamily="34" charset="0"/>
              </a:rPr>
              <a:t>The data used in this Quick Reference Guide is for learning purposes only.  Please use data that is specific to the transaction you are executing when working in the live system.</a:t>
            </a:r>
          </a:p>
        </p:txBody>
      </p:sp>
      <p:pic>
        <p:nvPicPr>
          <p:cNvPr id="3" name="Picture 2">
            <a:extLst>
              <a:ext uri="{FF2B5EF4-FFF2-40B4-BE49-F238E27FC236}">
                <a16:creationId xmlns:a16="http://schemas.microsoft.com/office/drawing/2014/main" id="{32CCA08A-AE03-D494-D055-752E6468280B}"/>
              </a:ext>
            </a:extLst>
          </p:cNvPr>
          <p:cNvPicPr preferRelativeResize="0">
            <a:picLocks noChangeAspect="1"/>
          </p:cNvPicPr>
          <p:nvPr/>
        </p:nvPicPr>
        <p:blipFill>
          <a:blip r:embed="rId5"/>
          <a:stretch>
            <a:fillRect/>
          </a:stretch>
        </p:blipFill>
        <p:spPr>
          <a:xfrm>
            <a:off x="343741" y="1684609"/>
            <a:ext cx="594200" cy="594200"/>
          </a:xfrm>
          <a:prstGeom prst="rect">
            <a:avLst/>
          </a:prstGeom>
        </p:spPr>
      </p:pic>
      <p:pic>
        <p:nvPicPr>
          <p:cNvPr id="4" name="Picture 3">
            <a:extLst>
              <a:ext uri="{FF2B5EF4-FFF2-40B4-BE49-F238E27FC236}">
                <a16:creationId xmlns:a16="http://schemas.microsoft.com/office/drawing/2014/main" id="{BA832F93-5858-2408-FEBD-3084FCA081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31978" y="3219361"/>
            <a:ext cx="4794044" cy="2616853"/>
          </a:xfrm>
          <a:prstGeom prst="rect">
            <a:avLst/>
          </a:prstGeom>
          <a:noFill/>
          <a:ln w="12700">
            <a:solidFill>
              <a:schemeClr val="accent1"/>
            </a:solidFill>
          </a:ln>
        </p:spPr>
      </p:pic>
      <p:sp>
        <p:nvSpPr>
          <p:cNvPr id="10" name="Rectangle 9">
            <a:extLst>
              <a:ext uri="{FF2B5EF4-FFF2-40B4-BE49-F238E27FC236}">
                <a16:creationId xmlns:a16="http://schemas.microsoft.com/office/drawing/2014/main" id="{60DC9990-140B-D6D2-0D36-300A49A748E6}"/>
              </a:ext>
            </a:extLst>
          </p:cNvPr>
          <p:cNvSpPr/>
          <p:nvPr/>
        </p:nvSpPr>
        <p:spPr>
          <a:xfrm>
            <a:off x="3650897" y="3726885"/>
            <a:ext cx="450785" cy="12448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Oval 11">
            <a:extLst>
              <a:ext uri="{FF2B5EF4-FFF2-40B4-BE49-F238E27FC236}">
                <a16:creationId xmlns:a16="http://schemas.microsoft.com/office/drawing/2014/main" id="{DBA17D92-AA05-8481-D243-D96E6CB11388}"/>
              </a:ext>
            </a:extLst>
          </p:cNvPr>
          <p:cNvSpPr/>
          <p:nvPr/>
        </p:nvSpPr>
        <p:spPr>
          <a:xfrm>
            <a:off x="3462181" y="3540155"/>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a:t>
            </a:r>
          </a:p>
        </p:txBody>
      </p:sp>
      <p:sp>
        <p:nvSpPr>
          <p:cNvPr id="20" name="Rectangle 19">
            <a:extLst>
              <a:ext uri="{FF2B5EF4-FFF2-40B4-BE49-F238E27FC236}">
                <a16:creationId xmlns:a16="http://schemas.microsoft.com/office/drawing/2014/main" id="{CE677B06-F3FF-6F27-A8FA-0889EDC86581}"/>
              </a:ext>
            </a:extLst>
          </p:cNvPr>
          <p:cNvSpPr/>
          <p:nvPr/>
        </p:nvSpPr>
        <p:spPr>
          <a:xfrm>
            <a:off x="1156709" y="7980302"/>
            <a:ext cx="460812" cy="17753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4" name="Oval 23">
            <a:extLst>
              <a:ext uri="{FF2B5EF4-FFF2-40B4-BE49-F238E27FC236}">
                <a16:creationId xmlns:a16="http://schemas.microsoft.com/office/drawing/2014/main" id="{A1EDE399-4356-6033-D10C-53CB2B126B28}"/>
              </a:ext>
            </a:extLst>
          </p:cNvPr>
          <p:cNvSpPr/>
          <p:nvPr/>
        </p:nvSpPr>
        <p:spPr>
          <a:xfrm>
            <a:off x="910614" y="7820097"/>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2</a:t>
            </a:r>
          </a:p>
        </p:txBody>
      </p:sp>
      <p:sp>
        <p:nvSpPr>
          <p:cNvPr id="25" name="TextBox 24">
            <a:extLst>
              <a:ext uri="{FF2B5EF4-FFF2-40B4-BE49-F238E27FC236}">
                <a16:creationId xmlns:a16="http://schemas.microsoft.com/office/drawing/2014/main" id="{ACD33A7B-464E-541B-5D5C-EC93BB87440B}"/>
              </a:ext>
            </a:extLst>
          </p:cNvPr>
          <p:cNvSpPr txBox="1"/>
          <p:nvPr/>
        </p:nvSpPr>
        <p:spPr>
          <a:xfrm>
            <a:off x="205650" y="262739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Log into CSP and Locate the Service Sheets Tab</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4585294"/>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en-US" sz="1100" dirty="0">
                <a:solidFill>
                  <a:srgbClr val="003862"/>
                </a:solidFill>
              </a:rPr>
              <a:t>For the new Coupa experience, please follow the below steps:</a:t>
            </a:r>
          </a:p>
          <a:p>
            <a:pPr marL="228600" lvl="0" indent="-228600" defTabSz="524671">
              <a:lnSpc>
                <a:spcPct val="150000"/>
              </a:lnSpc>
              <a:spcAft>
                <a:spcPts val="1800"/>
              </a:spcAft>
              <a:buClr>
                <a:srgbClr val="003862"/>
              </a:buClr>
              <a:buFont typeface="+mj-lt"/>
              <a:buAutoNum type="alphaLcPeriod"/>
              <a:defRPr/>
            </a:pPr>
            <a:r>
              <a:rPr lang="en-US" sz="1100" dirty="0">
                <a:solidFill>
                  <a:srgbClr val="003862"/>
                </a:solidFill>
              </a:rPr>
              <a:t>Click on the three dots to open the menu.</a:t>
            </a:r>
          </a:p>
          <a:p>
            <a:pPr marL="228600" lvl="0" indent="-228600" defTabSz="524671">
              <a:lnSpc>
                <a:spcPct val="150000"/>
              </a:lnSpc>
              <a:spcAft>
                <a:spcPts val="1800"/>
              </a:spcAft>
              <a:buClr>
                <a:srgbClr val="003862"/>
              </a:buClr>
              <a:buFont typeface="+mj-lt"/>
              <a:buAutoNum type="alphaLcPeriod"/>
              <a:defRPr/>
            </a:pPr>
            <a:r>
              <a:rPr lang="en-US" sz="1100" dirty="0">
                <a:solidFill>
                  <a:srgbClr val="003862"/>
                </a:solidFill>
              </a:rPr>
              <a:t>Click on “Load from file”.</a:t>
            </a: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r>
              <a:rPr lang="en-US" sz="1100" dirty="0">
                <a:solidFill>
                  <a:srgbClr val="003862"/>
                </a:solidFill>
              </a:rPr>
              <a:t>You will need to first download the Coupa specific template in the format suitable for you.</a:t>
            </a:r>
          </a:p>
        </p:txBody>
      </p:sp>
      <p:pic>
        <p:nvPicPr>
          <p:cNvPr id="3" name="Picture 2">
            <a:extLst>
              <a:ext uri="{FF2B5EF4-FFF2-40B4-BE49-F238E27FC236}">
                <a16:creationId xmlns:a16="http://schemas.microsoft.com/office/drawing/2014/main" id="{CA82D376-32F8-175B-74B8-6C1034FB86A2}"/>
              </a:ext>
            </a:extLst>
          </p:cNvPr>
          <p:cNvPicPr>
            <a:picLocks noChangeAspect="1"/>
          </p:cNvPicPr>
          <p:nvPr/>
        </p:nvPicPr>
        <p:blipFill>
          <a:blip r:embed="rId4"/>
          <a:srcRect l="9642" r="9080" b="7199"/>
          <a:stretch>
            <a:fillRect/>
          </a:stretch>
        </p:blipFill>
        <p:spPr>
          <a:xfrm>
            <a:off x="1964149" y="2876036"/>
            <a:ext cx="2956515" cy="2323031"/>
          </a:xfrm>
          <a:prstGeom prst="rect">
            <a:avLst/>
          </a:prstGeom>
          <a:ln w="6350">
            <a:solidFill>
              <a:srgbClr val="003862"/>
            </a:solidFill>
          </a:ln>
        </p:spPr>
      </p:pic>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Download Bulk Upload Template</a:t>
            </a:r>
          </a:p>
        </p:txBody>
      </p:sp>
      <p:sp>
        <p:nvSpPr>
          <p:cNvPr id="30" name="Rectangle 29">
            <a:extLst>
              <a:ext uri="{FF2B5EF4-FFF2-40B4-BE49-F238E27FC236}">
                <a16:creationId xmlns:a16="http://schemas.microsoft.com/office/drawing/2014/main" id="{38A720F7-63E8-FB56-D705-D57515D9DA2E}"/>
              </a:ext>
            </a:extLst>
          </p:cNvPr>
          <p:cNvSpPr/>
          <p:nvPr/>
        </p:nvSpPr>
        <p:spPr>
          <a:xfrm>
            <a:off x="2085355" y="3576506"/>
            <a:ext cx="1102345" cy="27159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Oval 11">
            <a:extLst>
              <a:ext uri="{FF2B5EF4-FFF2-40B4-BE49-F238E27FC236}">
                <a16:creationId xmlns:a16="http://schemas.microsoft.com/office/drawing/2014/main" id="{9FF638D4-758D-0CA7-36C1-C28A047ACBC7}"/>
              </a:ext>
            </a:extLst>
          </p:cNvPr>
          <p:cNvSpPr/>
          <p:nvPr/>
        </p:nvSpPr>
        <p:spPr>
          <a:xfrm>
            <a:off x="1841109" y="343798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3b</a:t>
            </a:r>
          </a:p>
        </p:txBody>
      </p:sp>
      <p:sp>
        <p:nvSpPr>
          <p:cNvPr id="11" name="Oval 10">
            <a:extLst>
              <a:ext uri="{FF2B5EF4-FFF2-40B4-BE49-F238E27FC236}">
                <a16:creationId xmlns:a16="http://schemas.microsoft.com/office/drawing/2014/main" id="{CD2475F5-7801-868E-2FEF-7A02DFE231C6}"/>
              </a:ext>
            </a:extLst>
          </p:cNvPr>
          <p:cNvSpPr/>
          <p:nvPr/>
        </p:nvSpPr>
        <p:spPr>
          <a:xfrm>
            <a:off x="4509184" y="7449538"/>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4</a:t>
            </a:r>
          </a:p>
        </p:txBody>
      </p:sp>
      <p:sp>
        <p:nvSpPr>
          <p:cNvPr id="13" name="Rectangle 12">
            <a:extLst>
              <a:ext uri="{FF2B5EF4-FFF2-40B4-BE49-F238E27FC236}">
                <a16:creationId xmlns:a16="http://schemas.microsoft.com/office/drawing/2014/main" id="{8AE7B09F-4C63-5C39-1CFB-142E4EE5481C}"/>
              </a:ext>
            </a:extLst>
          </p:cNvPr>
          <p:cNvSpPr/>
          <p:nvPr/>
        </p:nvSpPr>
        <p:spPr>
          <a:xfrm>
            <a:off x="4767072" y="7696435"/>
            <a:ext cx="1345124" cy="27128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4" name="Rectangle 3">
            <a:extLst>
              <a:ext uri="{FF2B5EF4-FFF2-40B4-BE49-F238E27FC236}">
                <a16:creationId xmlns:a16="http://schemas.microsoft.com/office/drawing/2014/main" id="{F7C3C7D3-7F81-C90D-661B-064132C8E87D}"/>
              </a:ext>
            </a:extLst>
          </p:cNvPr>
          <p:cNvSpPr/>
          <p:nvPr/>
        </p:nvSpPr>
        <p:spPr>
          <a:xfrm>
            <a:off x="4440604" y="3106606"/>
            <a:ext cx="342900" cy="35677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5" name="Oval 4">
            <a:extLst>
              <a:ext uri="{FF2B5EF4-FFF2-40B4-BE49-F238E27FC236}">
                <a16:creationId xmlns:a16="http://schemas.microsoft.com/office/drawing/2014/main" id="{CDDDAE14-DBDE-377A-498F-932C5184C8E3}"/>
              </a:ext>
            </a:extLst>
          </p:cNvPr>
          <p:cNvSpPr/>
          <p:nvPr/>
        </p:nvSpPr>
        <p:spPr>
          <a:xfrm>
            <a:off x="4714924" y="2969446"/>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3a</a:t>
            </a:r>
          </a:p>
        </p:txBody>
      </p:sp>
      <p:pic>
        <p:nvPicPr>
          <p:cNvPr id="7" name="Picture 6">
            <a:extLst>
              <a:ext uri="{FF2B5EF4-FFF2-40B4-BE49-F238E27FC236}">
                <a16:creationId xmlns:a16="http://schemas.microsoft.com/office/drawing/2014/main" id="{A57A1ADA-09BD-B807-E9E3-DC04EBDA0D7F}"/>
              </a:ext>
            </a:extLst>
          </p:cNvPr>
          <p:cNvPicPr>
            <a:picLocks noChangeAspect="1"/>
          </p:cNvPicPr>
          <p:nvPr/>
        </p:nvPicPr>
        <p:blipFill>
          <a:blip r:embed="rId5"/>
          <a:stretch>
            <a:fillRect/>
          </a:stretch>
        </p:blipFill>
        <p:spPr>
          <a:xfrm>
            <a:off x="547227" y="6239045"/>
            <a:ext cx="5633935" cy="2301544"/>
          </a:xfrm>
          <a:prstGeom prst="rect">
            <a:avLst/>
          </a:prstGeom>
          <a:ln w="6350">
            <a:solidFill>
              <a:srgbClr val="003862"/>
            </a:solidFill>
          </a:ln>
        </p:spPr>
      </p:pic>
      <p:sp>
        <p:nvSpPr>
          <p:cNvPr id="14" name="Rectangle 13">
            <a:extLst>
              <a:ext uri="{FF2B5EF4-FFF2-40B4-BE49-F238E27FC236}">
                <a16:creationId xmlns:a16="http://schemas.microsoft.com/office/drawing/2014/main" id="{C74B09A4-E491-9400-DEE6-88E36FD25529}"/>
              </a:ext>
            </a:extLst>
          </p:cNvPr>
          <p:cNvSpPr/>
          <p:nvPr/>
        </p:nvSpPr>
        <p:spPr>
          <a:xfrm>
            <a:off x="983010" y="6942274"/>
            <a:ext cx="858099" cy="50726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5" name="Oval 14">
            <a:extLst>
              <a:ext uri="{FF2B5EF4-FFF2-40B4-BE49-F238E27FC236}">
                <a16:creationId xmlns:a16="http://schemas.microsoft.com/office/drawing/2014/main" id="{321AEA06-325D-DF43-2054-1AFA594EE83F}"/>
              </a:ext>
            </a:extLst>
          </p:cNvPr>
          <p:cNvSpPr/>
          <p:nvPr/>
        </p:nvSpPr>
        <p:spPr>
          <a:xfrm>
            <a:off x="711245" y="680511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4</a:t>
            </a:r>
          </a:p>
        </p:txBody>
      </p:sp>
      <p:sp>
        <p:nvSpPr>
          <p:cNvPr id="2" name="Rechteck 1">
            <a:extLst>
              <a:ext uri="{FF2B5EF4-FFF2-40B4-BE49-F238E27FC236}">
                <a16:creationId xmlns:a16="http://schemas.microsoft.com/office/drawing/2014/main" id="{15830C1C-BF12-6F55-96CD-707F4A72F765}"/>
              </a:ext>
            </a:extLst>
          </p:cNvPr>
          <p:cNvSpPr/>
          <p:nvPr/>
        </p:nvSpPr>
        <p:spPr>
          <a:xfrm>
            <a:off x="-1604513" y="910609"/>
            <a:ext cx="1966823" cy="76504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de-DE" sz="1400" dirty="0"/>
              <a:t>Do </a:t>
            </a:r>
            <a:r>
              <a:rPr lang="de-DE" sz="1400" dirty="0" err="1"/>
              <a:t>we</a:t>
            </a:r>
            <a:r>
              <a:rPr lang="de-DE" sz="1400" dirty="0"/>
              <a:t> </a:t>
            </a:r>
            <a:r>
              <a:rPr lang="de-DE" sz="1400" dirty="0" err="1"/>
              <a:t>need</a:t>
            </a:r>
            <a:r>
              <a:rPr lang="de-DE" sz="1400" dirty="0"/>
              <a:t> </a:t>
            </a:r>
            <a:r>
              <a:rPr lang="de-DE" sz="1400" dirty="0" err="1"/>
              <a:t>to</a:t>
            </a:r>
            <a:r>
              <a:rPr lang="de-DE" sz="1400" dirty="0"/>
              <a:t> </a:t>
            </a:r>
            <a:r>
              <a:rPr lang="de-DE" sz="1400" dirty="0" err="1"/>
              <a:t>tell</a:t>
            </a:r>
            <a:r>
              <a:rPr lang="de-DE" sz="1400" dirty="0"/>
              <a:t> </a:t>
            </a:r>
            <a:r>
              <a:rPr lang="de-DE" sz="1400" dirty="0" err="1"/>
              <a:t>people</a:t>
            </a:r>
            <a:r>
              <a:rPr lang="de-DE" sz="1400" dirty="0"/>
              <a:t> </a:t>
            </a:r>
            <a:r>
              <a:rPr lang="de-DE" sz="1400" dirty="0" err="1"/>
              <a:t>what</a:t>
            </a:r>
            <a:r>
              <a:rPr lang="de-DE" sz="1400" dirty="0"/>
              <a:t> </a:t>
            </a:r>
            <a:r>
              <a:rPr lang="de-DE" sz="1400" dirty="0" err="1"/>
              <a:t>that</a:t>
            </a:r>
            <a:r>
              <a:rPr lang="de-DE" sz="1400" dirty="0"/>
              <a:t> </a:t>
            </a:r>
            <a:r>
              <a:rPr lang="de-DE" sz="1400" dirty="0" err="1"/>
              <a:t>means</a:t>
            </a:r>
            <a:r>
              <a:rPr lang="de-DE" sz="1400" dirty="0"/>
              <a:t>? </a:t>
            </a:r>
            <a:r>
              <a:rPr lang="de-DE" sz="1400" dirty="0">
                <a:sym typeface="Wingdings" panose="05000000000000000000" pitchFamily="2" charset="2"/>
              </a:rPr>
              <a:t></a:t>
            </a:r>
            <a:endParaRPr lang="de-DE" sz="1400" dirty="0"/>
          </a:p>
        </p:txBody>
      </p:sp>
    </p:spTree>
    <p:custDataLst>
      <p:tags r:id="rId1"/>
    </p:custDataLst>
    <p:extLst>
      <p:ext uri="{BB962C8B-B14F-4D97-AF65-F5344CB8AC3E}">
        <p14:creationId xmlns:p14="http://schemas.microsoft.com/office/powerpoint/2010/main" val="392616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9D663E-31CC-62AB-E2E3-3456F7F01FEB}"/>
              </a:ext>
            </a:extLst>
          </p:cNvPr>
          <p:cNvPicPr>
            <a:picLocks noChangeAspect="1"/>
          </p:cNvPicPr>
          <p:nvPr/>
        </p:nvPicPr>
        <p:blipFill>
          <a:blip r:embed="rId4"/>
          <a:stretch>
            <a:fillRect/>
          </a:stretch>
        </p:blipFill>
        <p:spPr>
          <a:xfrm>
            <a:off x="407303" y="5178496"/>
            <a:ext cx="3770997" cy="848698"/>
          </a:xfrm>
          <a:prstGeom prst="rect">
            <a:avLst/>
          </a:prstGeom>
          <a:ln w="6350">
            <a:solidFill>
              <a:srgbClr val="003862"/>
            </a:solidFill>
          </a:ln>
        </p:spPr>
      </p:pic>
      <p:pic>
        <p:nvPicPr>
          <p:cNvPr id="8" name="Picture 7">
            <a:extLst>
              <a:ext uri="{FF2B5EF4-FFF2-40B4-BE49-F238E27FC236}">
                <a16:creationId xmlns:a16="http://schemas.microsoft.com/office/drawing/2014/main" id="{68BFF7FC-B117-566C-0541-6E61BEBE936F}"/>
              </a:ext>
            </a:extLst>
          </p:cNvPr>
          <p:cNvPicPr>
            <a:picLocks noChangeAspect="1"/>
          </p:cNvPicPr>
          <p:nvPr/>
        </p:nvPicPr>
        <p:blipFill>
          <a:blip r:embed="rId5"/>
          <a:stretch>
            <a:fillRect/>
          </a:stretch>
        </p:blipFill>
        <p:spPr>
          <a:xfrm>
            <a:off x="4281705" y="3557807"/>
            <a:ext cx="1465031" cy="2469387"/>
          </a:xfrm>
          <a:prstGeom prst="rect">
            <a:avLst/>
          </a:prstGeom>
          <a:ln w="6350">
            <a:solidFill>
              <a:srgbClr val="003862"/>
            </a:solidFill>
          </a:ln>
        </p:spPr>
      </p:pic>
      <p:pic>
        <p:nvPicPr>
          <p:cNvPr id="2" name="Picture 1">
            <a:extLst>
              <a:ext uri="{FF2B5EF4-FFF2-40B4-BE49-F238E27FC236}">
                <a16:creationId xmlns:a16="http://schemas.microsoft.com/office/drawing/2014/main" id="{A0607990-1ECD-A3E8-637D-72201A5063F4}"/>
              </a:ext>
            </a:extLst>
          </p:cNvPr>
          <p:cNvPicPr>
            <a:picLocks noChangeAspect="1"/>
          </p:cNvPicPr>
          <p:nvPr/>
        </p:nvPicPr>
        <p:blipFill>
          <a:blip r:embed="rId6"/>
          <a:stretch>
            <a:fillRect/>
          </a:stretch>
        </p:blipFill>
        <p:spPr>
          <a:xfrm>
            <a:off x="407303" y="3557807"/>
            <a:ext cx="3288397" cy="1135334"/>
          </a:xfrm>
          <a:prstGeom prst="rect">
            <a:avLst/>
          </a:prstGeom>
          <a:ln w="6350">
            <a:solidFill>
              <a:srgbClr val="003862"/>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5323958"/>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en-US" sz="1100" dirty="0">
                <a:solidFill>
                  <a:srgbClr val="003862"/>
                </a:solidFill>
              </a:rPr>
              <a:t>5. Once you </a:t>
            </a:r>
            <a:r>
              <a:rPr lang="en-US" sz="1100" dirty="0">
                <a:solidFill>
                  <a:srgbClr val="FF0000"/>
                </a:solidFill>
              </a:rPr>
              <a:t>have </a:t>
            </a:r>
            <a:r>
              <a:rPr lang="en-US" sz="1100" dirty="0">
                <a:solidFill>
                  <a:srgbClr val="003862"/>
                </a:solidFill>
              </a:rPr>
              <a:t>download</a:t>
            </a:r>
            <a:r>
              <a:rPr lang="en-US" sz="1100" dirty="0">
                <a:solidFill>
                  <a:srgbClr val="FF0000"/>
                </a:solidFill>
              </a:rPr>
              <a:t>ed</a:t>
            </a:r>
            <a:r>
              <a:rPr lang="en-US" sz="1100" dirty="0">
                <a:solidFill>
                  <a:srgbClr val="003862"/>
                </a:solidFill>
              </a:rPr>
              <a:t> the template, you can open it and convert it to the Coupa</a:t>
            </a:r>
            <a:r>
              <a:rPr lang="en-US" sz="1100" dirty="0">
                <a:solidFill>
                  <a:srgbClr val="FF0000"/>
                </a:solidFill>
              </a:rPr>
              <a:t>-</a:t>
            </a:r>
            <a:r>
              <a:rPr lang="en-US" sz="1100" dirty="0">
                <a:solidFill>
                  <a:srgbClr val="003862"/>
                </a:solidFill>
              </a:rPr>
              <a:t>acceptable format, as follows:</a:t>
            </a:r>
          </a:p>
          <a:p>
            <a:pPr marL="228600" lvl="0" indent="-228600" defTabSz="524671">
              <a:lnSpc>
                <a:spcPct val="150000"/>
              </a:lnSpc>
              <a:spcAft>
                <a:spcPts val="1800"/>
              </a:spcAft>
              <a:buClr>
                <a:srgbClr val="003862"/>
              </a:buClr>
              <a:buFont typeface="+mj-lt"/>
              <a:buAutoNum type="alphaLcPeriod"/>
              <a:defRPr/>
            </a:pPr>
            <a:r>
              <a:rPr lang="en-US" sz="1100" dirty="0">
                <a:solidFill>
                  <a:srgbClr val="003862"/>
                </a:solidFill>
              </a:rPr>
              <a:t>Go to “File” in the excel file;</a:t>
            </a:r>
          </a:p>
          <a:p>
            <a:pPr marL="228600" lvl="0" indent="-228600" defTabSz="524671">
              <a:lnSpc>
                <a:spcPct val="150000"/>
              </a:lnSpc>
              <a:spcAft>
                <a:spcPts val="1800"/>
              </a:spcAft>
              <a:buClr>
                <a:srgbClr val="003862"/>
              </a:buClr>
              <a:buFont typeface="+mj-lt"/>
              <a:buAutoNum type="alphaLcPeriod"/>
              <a:defRPr/>
            </a:pPr>
            <a:r>
              <a:rPr lang="en-US" sz="1100" dirty="0">
                <a:solidFill>
                  <a:srgbClr val="003862"/>
                </a:solidFill>
              </a:rPr>
              <a:t>Click on “Save as”;</a:t>
            </a:r>
          </a:p>
          <a:p>
            <a:pPr marL="228600" lvl="0" indent="-228600" defTabSz="524671">
              <a:lnSpc>
                <a:spcPct val="150000"/>
              </a:lnSpc>
              <a:spcAft>
                <a:spcPts val="1800"/>
              </a:spcAft>
              <a:buClr>
                <a:srgbClr val="003862"/>
              </a:buClr>
              <a:buFont typeface="+mj-lt"/>
              <a:buAutoNum type="alphaLcPeriod"/>
              <a:defRPr/>
            </a:pPr>
            <a:r>
              <a:rPr lang="en-US" sz="1100" dirty="0">
                <a:solidFill>
                  <a:srgbClr val="003862"/>
                </a:solidFill>
              </a:rPr>
              <a:t>Chose “CSV UTF-8 (Comma delimited) (*.csv) from the list</a:t>
            </a: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lvl="0" defTabSz="524671">
              <a:lnSpc>
                <a:spcPct val="150000"/>
              </a:lnSpc>
              <a:spcAft>
                <a:spcPts val="1800"/>
              </a:spcAft>
              <a:buClr>
                <a:srgbClr val="003862"/>
              </a:buClr>
              <a:defRPr/>
            </a:pPr>
            <a:endParaRPr lang="en-US" sz="1050" dirty="0">
              <a:solidFill>
                <a:srgbClr val="003862"/>
              </a:solidFill>
            </a:endParaRPr>
          </a:p>
          <a:p>
            <a:pPr lvl="0" defTabSz="524671">
              <a:lnSpc>
                <a:spcPct val="150000"/>
              </a:lnSpc>
              <a:spcAft>
                <a:spcPts val="1800"/>
              </a:spcAft>
              <a:buClr>
                <a:srgbClr val="003862"/>
              </a:buClr>
              <a:defRPr/>
            </a:pPr>
            <a:r>
              <a:rPr lang="en-US" sz="1100" dirty="0">
                <a:solidFill>
                  <a:srgbClr val="003862"/>
                </a:solidFill>
              </a:rPr>
              <a:t>6. Once the above steps are completed, open the file to start entering the data.</a:t>
            </a: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Convert Bulk Upload Template</a:t>
            </a:r>
          </a:p>
        </p:txBody>
      </p:sp>
      <p:sp>
        <p:nvSpPr>
          <p:cNvPr id="12" name="Oval 11">
            <a:extLst>
              <a:ext uri="{FF2B5EF4-FFF2-40B4-BE49-F238E27FC236}">
                <a16:creationId xmlns:a16="http://schemas.microsoft.com/office/drawing/2014/main" id="{9FF638D4-758D-0CA7-36C1-C28A047ACBC7}"/>
              </a:ext>
            </a:extLst>
          </p:cNvPr>
          <p:cNvSpPr/>
          <p:nvPr/>
        </p:nvSpPr>
        <p:spPr>
          <a:xfrm>
            <a:off x="164500" y="3615676"/>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5a</a:t>
            </a:r>
          </a:p>
        </p:txBody>
      </p:sp>
      <p:sp>
        <p:nvSpPr>
          <p:cNvPr id="10" name="Rectangle 9">
            <a:extLst>
              <a:ext uri="{FF2B5EF4-FFF2-40B4-BE49-F238E27FC236}">
                <a16:creationId xmlns:a16="http://schemas.microsoft.com/office/drawing/2014/main" id="{A65320F3-0FB4-97BA-CA57-12F0C8E15367}"/>
              </a:ext>
            </a:extLst>
          </p:cNvPr>
          <p:cNvSpPr/>
          <p:nvPr/>
        </p:nvSpPr>
        <p:spPr>
          <a:xfrm>
            <a:off x="388020" y="5896098"/>
            <a:ext cx="1161380" cy="13109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ED3ECA9A-BB68-8A9E-48D2-69F308603D78}"/>
              </a:ext>
            </a:extLst>
          </p:cNvPr>
          <p:cNvSpPr/>
          <p:nvPr/>
        </p:nvSpPr>
        <p:spPr>
          <a:xfrm>
            <a:off x="370106" y="3810838"/>
            <a:ext cx="360000" cy="2160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93E7D1B7-C625-2947-F0C6-622D221C8F9B}"/>
              </a:ext>
            </a:extLst>
          </p:cNvPr>
          <p:cNvSpPr/>
          <p:nvPr/>
        </p:nvSpPr>
        <p:spPr>
          <a:xfrm>
            <a:off x="4281704" y="5752873"/>
            <a:ext cx="578091" cy="27432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Oval 12">
            <a:extLst>
              <a:ext uri="{FF2B5EF4-FFF2-40B4-BE49-F238E27FC236}">
                <a16:creationId xmlns:a16="http://schemas.microsoft.com/office/drawing/2014/main" id="{EB7E7465-9568-E4DD-91AF-B767A315D562}"/>
              </a:ext>
            </a:extLst>
          </p:cNvPr>
          <p:cNvSpPr/>
          <p:nvPr/>
        </p:nvSpPr>
        <p:spPr>
          <a:xfrm>
            <a:off x="4783856" y="560963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5b</a:t>
            </a:r>
          </a:p>
        </p:txBody>
      </p:sp>
      <p:sp>
        <p:nvSpPr>
          <p:cNvPr id="15" name="Oval 14">
            <a:extLst>
              <a:ext uri="{FF2B5EF4-FFF2-40B4-BE49-F238E27FC236}">
                <a16:creationId xmlns:a16="http://schemas.microsoft.com/office/drawing/2014/main" id="{97396298-A960-EB88-956C-E2E6967B5CEF}"/>
              </a:ext>
            </a:extLst>
          </p:cNvPr>
          <p:cNvSpPr/>
          <p:nvPr/>
        </p:nvSpPr>
        <p:spPr>
          <a:xfrm>
            <a:off x="1498291" y="5699936"/>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5c</a:t>
            </a:r>
          </a:p>
        </p:txBody>
      </p:sp>
      <p:sp>
        <p:nvSpPr>
          <p:cNvPr id="17" name="Rounded Rectangle 7">
            <a:extLst>
              <a:ext uri="{FF2B5EF4-FFF2-40B4-BE49-F238E27FC236}">
                <a16:creationId xmlns:a16="http://schemas.microsoft.com/office/drawing/2014/main" id="{63ABF2A9-036E-904B-9735-32EBADC10625}"/>
              </a:ext>
            </a:extLst>
          </p:cNvPr>
          <p:cNvSpPr/>
          <p:nvPr/>
        </p:nvSpPr>
        <p:spPr>
          <a:xfrm>
            <a:off x="215571" y="7718649"/>
            <a:ext cx="6473380" cy="96208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9" name="TextBox 18">
            <a:extLst>
              <a:ext uri="{FF2B5EF4-FFF2-40B4-BE49-F238E27FC236}">
                <a16:creationId xmlns:a16="http://schemas.microsoft.com/office/drawing/2014/main" id="{D1852ADE-709F-27F9-85C9-C3FEC6FE0978}"/>
              </a:ext>
            </a:extLst>
          </p:cNvPr>
          <p:cNvSpPr txBox="1"/>
          <p:nvPr/>
        </p:nvSpPr>
        <p:spPr>
          <a:xfrm>
            <a:off x="986685" y="7768938"/>
            <a:ext cx="5624121" cy="861774"/>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p>
          <a:p>
            <a:r>
              <a:rPr lang="en-US" sz="1200" dirty="0">
                <a:solidFill>
                  <a:srgbClr val="003862"/>
                </a:solidFill>
                <a:latin typeface="Arial" panose="020B0604020202020204" pitchFamily="34" charset="0"/>
                <a:cs typeface="Arial" panose="020B0604020202020204" pitchFamily="34" charset="0"/>
              </a:rPr>
              <a:t>The data used in this Quick Reference Guide is for learning purposes only.  Please use data that is specific to the transaction you are executing when working in the live system.</a:t>
            </a:r>
          </a:p>
        </p:txBody>
      </p:sp>
      <p:pic>
        <p:nvPicPr>
          <p:cNvPr id="20" name="Picture 19">
            <a:extLst>
              <a:ext uri="{FF2B5EF4-FFF2-40B4-BE49-F238E27FC236}">
                <a16:creationId xmlns:a16="http://schemas.microsoft.com/office/drawing/2014/main" id="{2D3CB04C-7F76-4FCF-BDFD-99CA7B47457B}"/>
              </a:ext>
            </a:extLst>
          </p:cNvPr>
          <p:cNvPicPr preferRelativeResize="0">
            <a:picLocks noChangeAspect="1"/>
          </p:cNvPicPr>
          <p:nvPr/>
        </p:nvPicPr>
        <p:blipFill>
          <a:blip r:embed="rId7"/>
          <a:stretch>
            <a:fillRect/>
          </a:stretch>
        </p:blipFill>
        <p:spPr>
          <a:xfrm>
            <a:off x="343741" y="7780609"/>
            <a:ext cx="594200" cy="594200"/>
          </a:xfrm>
          <a:prstGeom prst="rect">
            <a:avLst/>
          </a:prstGeom>
        </p:spPr>
      </p:pic>
      <p:sp>
        <p:nvSpPr>
          <p:cNvPr id="3" name="Rechteck 2">
            <a:extLst>
              <a:ext uri="{FF2B5EF4-FFF2-40B4-BE49-F238E27FC236}">
                <a16:creationId xmlns:a16="http://schemas.microsoft.com/office/drawing/2014/main" id="{6A45C620-16D7-216A-E050-874D358257DA}"/>
              </a:ext>
            </a:extLst>
          </p:cNvPr>
          <p:cNvSpPr/>
          <p:nvPr/>
        </p:nvSpPr>
        <p:spPr>
          <a:xfrm>
            <a:off x="-1849238" y="7434651"/>
            <a:ext cx="1966823" cy="76504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de-DE" sz="1400" dirty="0" err="1"/>
              <a:t>Repeated</a:t>
            </a:r>
            <a:r>
              <a:rPr lang="de-DE" sz="1400" dirty="0"/>
              <a:t>, but </a:t>
            </a:r>
            <a:r>
              <a:rPr lang="de-DE" sz="1400" dirty="0" err="1"/>
              <a:t>probably</a:t>
            </a:r>
            <a:r>
              <a:rPr lang="de-DE" sz="1400" dirty="0"/>
              <a:t> </a:t>
            </a:r>
            <a:r>
              <a:rPr lang="de-DE" sz="1400" dirty="0" err="1"/>
              <a:t>good</a:t>
            </a:r>
            <a:r>
              <a:rPr lang="de-DE" sz="1400" dirty="0"/>
              <a:t> </a:t>
            </a:r>
            <a:r>
              <a:rPr lang="de-DE" sz="1400" dirty="0" err="1"/>
              <a:t>that</a:t>
            </a:r>
            <a:r>
              <a:rPr lang="de-DE" sz="1400" dirty="0"/>
              <a:t> </a:t>
            </a:r>
            <a:r>
              <a:rPr lang="de-DE" sz="1400" dirty="0" err="1"/>
              <a:t>it</a:t>
            </a:r>
            <a:r>
              <a:rPr lang="de-DE" sz="1400" dirty="0"/>
              <a:t> </a:t>
            </a:r>
            <a:r>
              <a:rPr lang="de-DE" sz="1400" dirty="0" err="1"/>
              <a:t>is</a:t>
            </a:r>
            <a:r>
              <a:rPr lang="de-DE" sz="1400" dirty="0"/>
              <a:t>. </a:t>
            </a:r>
            <a:r>
              <a:rPr lang="de-DE" sz="1400" dirty="0">
                <a:sym typeface="Wingdings" panose="05000000000000000000" pitchFamily="2" charset="2"/>
              </a:rPr>
              <a:t></a:t>
            </a:r>
            <a:endParaRPr lang="de-DE" sz="1400" dirty="0"/>
          </a:p>
        </p:txBody>
      </p:sp>
    </p:spTree>
    <p:custDataLst>
      <p:tags r:id="rId1"/>
    </p:custDataLst>
    <p:extLst>
      <p:ext uri="{BB962C8B-B14F-4D97-AF65-F5344CB8AC3E}">
        <p14:creationId xmlns:p14="http://schemas.microsoft.com/office/powerpoint/2010/main" val="3860192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ED441-22BD-2A4A-C06A-8D51A4C7ED10}"/>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8C3F7D07-4B35-B71F-8675-FA1A44B35F25}"/>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C2A3E23-0F4E-861C-B32D-D577E5F2FD7D}"/>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Service Entry Sheet Field Descriptions</a:t>
            </a:r>
          </a:p>
        </p:txBody>
      </p:sp>
      <p:graphicFrame>
        <p:nvGraphicFramePr>
          <p:cNvPr id="2" name="Table 1">
            <a:extLst>
              <a:ext uri="{FF2B5EF4-FFF2-40B4-BE49-F238E27FC236}">
                <a16:creationId xmlns:a16="http://schemas.microsoft.com/office/drawing/2014/main" id="{5CC76A5B-EE68-3602-54B2-401AA326B687}"/>
              </a:ext>
            </a:extLst>
          </p:cNvPr>
          <p:cNvGraphicFramePr>
            <a:graphicFrameLocks noGrp="1"/>
          </p:cNvGraphicFramePr>
          <p:nvPr>
            <p:extLst>
              <p:ext uri="{D42A27DB-BD31-4B8C-83A1-F6EECF244321}">
                <p14:modId xmlns:p14="http://schemas.microsoft.com/office/powerpoint/2010/main" val="4151397536"/>
              </p:ext>
            </p:extLst>
          </p:nvPr>
        </p:nvGraphicFramePr>
        <p:xfrm>
          <a:off x="215570" y="1357014"/>
          <a:ext cx="6460040" cy="7429500"/>
        </p:xfrm>
        <a:graphic>
          <a:graphicData uri="http://schemas.openxmlformats.org/drawingml/2006/table">
            <a:tbl>
              <a:tblPr firstRow="1" bandRow="1">
                <a:tableStyleId>{5C22544A-7EE6-4342-B048-85BDC9FD1C3A}</a:tableStyleId>
              </a:tblPr>
              <a:tblGrid>
                <a:gridCol w="571830">
                  <a:extLst>
                    <a:ext uri="{9D8B030D-6E8A-4147-A177-3AD203B41FA5}">
                      <a16:colId xmlns:a16="http://schemas.microsoft.com/office/drawing/2014/main" val="4121906394"/>
                    </a:ext>
                  </a:extLst>
                </a:gridCol>
                <a:gridCol w="1574800">
                  <a:extLst>
                    <a:ext uri="{9D8B030D-6E8A-4147-A177-3AD203B41FA5}">
                      <a16:colId xmlns:a16="http://schemas.microsoft.com/office/drawing/2014/main" val="1323242137"/>
                    </a:ext>
                  </a:extLst>
                </a:gridCol>
                <a:gridCol w="685800">
                  <a:extLst>
                    <a:ext uri="{9D8B030D-6E8A-4147-A177-3AD203B41FA5}">
                      <a16:colId xmlns:a16="http://schemas.microsoft.com/office/drawing/2014/main" val="1970495843"/>
                    </a:ext>
                  </a:extLst>
                </a:gridCol>
                <a:gridCol w="2755900">
                  <a:extLst>
                    <a:ext uri="{9D8B030D-6E8A-4147-A177-3AD203B41FA5}">
                      <a16:colId xmlns:a16="http://schemas.microsoft.com/office/drawing/2014/main" val="714358432"/>
                    </a:ext>
                  </a:extLst>
                </a:gridCol>
                <a:gridCol w="871710">
                  <a:extLst>
                    <a:ext uri="{9D8B030D-6E8A-4147-A177-3AD203B41FA5}">
                      <a16:colId xmlns:a16="http://schemas.microsoft.com/office/drawing/2014/main" val="674514627"/>
                    </a:ext>
                  </a:extLst>
                </a:gridCol>
              </a:tblGrid>
              <a:tr h="292100">
                <a:tc>
                  <a:txBody>
                    <a:bodyPr/>
                    <a:lstStyle/>
                    <a:p>
                      <a:r>
                        <a:rPr lang="de-DE" dirty="0" err="1"/>
                        <a:t>Row</a:t>
                      </a:r>
                      <a:r>
                        <a:rPr lang="de-DE" dirty="0"/>
                        <a:t> #</a:t>
                      </a:r>
                    </a:p>
                  </a:txBody>
                  <a:tcPr/>
                </a:tc>
                <a:tc>
                  <a:txBody>
                    <a:bodyPr/>
                    <a:lstStyle/>
                    <a:p>
                      <a:r>
                        <a:rPr lang="de-DE" dirty="0" err="1"/>
                        <a:t>Row</a:t>
                      </a:r>
                      <a:r>
                        <a:rPr lang="de-DE" dirty="0"/>
                        <a:t> Description</a:t>
                      </a:r>
                    </a:p>
                  </a:txBody>
                  <a:tcPr/>
                </a:tc>
                <a:tc>
                  <a:txBody>
                    <a:bodyPr/>
                    <a:lstStyle/>
                    <a:p>
                      <a:r>
                        <a:rPr lang="de-DE"/>
                        <a:t>Column</a:t>
                      </a:r>
                      <a:endParaRPr lang="de-DE" dirty="0"/>
                    </a:p>
                  </a:txBody>
                  <a:tcPr/>
                </a:tc>
                <a:tc>
                  <a:txBody>
                    <a:bodyPr/>
                    <a:lstStyle/>
                    <a:p>
                      <a:r>
                        <a:rPr lang="de-DE"/>
                        <a:t>Field Input Value</a:t>
                      </a:r>
                      <a:endParaRPr lang="de-DE" dirty="0"/>
                    </a:p>
                  </a:txBody>
                  <a:tcPr/>
                </a:tc>
                <a:tc>
                  <a:txBody>
                    <a:bodyPr/>
                    <a:lstStyle/>
                    <a:p>
                      <a:r>
                        <a:rPr lang="de-DE" dirty="0" err="1"/>
                        <a:t>Mandatory</a:t>
                      </a:r>
                      <a:endParaRPr lang="de-DE" dirty="0"/>
                    </a:p>
                  </a:txBody>
                  <a:tcPr/>
                </a:tc>
                <a:extLst>
                  <a:ext uri="{0D108BD9-81ED-4DB2-BD59-A6C34878D82A}">
                    <a16:rowId xmlns:a16="http://schemas.microsoft.com/office/drawing/2014/main" val="1066903788"/>
                  </a:ext>
                </a:extLst>
              </a:tr>
              <a:tr h="0">
                <a:tc rowSpan="4">
                  <a:txBody>
                    <a:bodyPr/>
                    <a:lstStyle/>
                    <a:p>
                      <a:pPr algn="ctr"/>
                      <a:r>
                        <a:rPr lang="de-DE" sz="1100" kern="1200" dirty="0">
                          <a:solidFill>
                            <a:srgbClr val="003862"/>
                          </a:solidFill>
                          <a:latin typeface="+mn-lt"/>
                          <a:ea typeface="+mn-ea"/>
                          <a:cs typeface="+mn-cs"/>
                        </a:rPr>
                        <a:t>1</a:t>
                      </a:r>
                    </a:p>
                  </a:txBody>
                  <a:tcPr anchor="ctr"/>
                </a:tc>
                <a:tc rowSpan="4">
                  <a:txBody>
                    <a:bodyPr/>
                    <a:lstStyle/>
                    <a:p>
                      <a:pPr algn="ctr"/>
                      <a:r>
                        <a:rPr lang="de-DE" sz="1100" kern="1200" dirty="0">
                          <a:solidFill>
                            <a:srgbClr val="003862"/>
                          </a:solidFill>
                          <a:latin typeface="+mn-lt"/>
                          <a:ea typeface="+mn-ea"/>
                          <a:cs typeface="+mn-cs"/>
                        </a:rPr>
                        <a:t>Service Sheet Header</a:t>
                      </a:r>
                    </a:p>
                  </a:txBody>
                  <a:tcPr anchor="ctr"/>
                </a:tc>
                <a:tc>
                  <a:txBody>
                    <a:bodyPr/>
                    <a:lstStyle/>
                    <a:p>
                      <a:pPr algn="ctr"/>
                      <a:r>
                        <a:rPr lang="de-DE" sz="1100" kern="1200" dirty="0">
                          <a:solidFill>
                            <a:srgbClr val="003862"/>
                          </a:solidFill>
                          <a:latin typeface="+mn-lt"/>
                          <a:ea typeface="+mn-ea"/>
                          <a:cs typeface="+mn-cs"/>
                        </a:rPr>
                        <a:t>B</a:t>
                      </a:r>
                    </a:p>
                  </a:txBody>
                  <a:tcPr anchor="ctr"/>
                </a:tc>
                <a:tc>
                  <a:txBody>
                    <a:bodyPr/>
                    <a:lstStyle/>
                    <a:p>
                      <a:pPr algn="l"/>
                      <a:r>
                        <a:rPr lang="de-DE" sz="1100" kern="1200" dirty="0">
                          <a:solidFill>
                            <a:srgbClr val="003862"/>
                          </a:solidFill>
                          <a:latin typeface="+mn-lt"/>
                          <a:ea typeface="+mn-ea"/>
                          <a:cs typeface="+mn-cs"/>
                        </a:rPr>
                        <a:t>PO </a:t>
                      </a:r>
                      <a:r>
                        <a:rPr lang="de-DE" sz="1100" kern="1200" dirty="0" err="1">
                          <a:solidFill>
                            <a:srgbClr val="003862"/>
                          </a:solidFill>
                          <a:latin typeface="+mn-lt"/>
                          <a:ea typeface="+mn-ea"/>
                          <a:cs typeface="+mn-cs"/>
                        </a:rPr>
                        <a:t>Number</a:t>
                      </a:r>
                      <a:endParaRPr lang="de-DE" sz="1100" kern="1200" dirty="0">
                        <a:solidFill>
                          <a:srgbClr val="003862"/>
                        </a:solidFill>
                        <a:latin typeface="+mn-lt"/>
                        <a:ea typeface="+mn-ea"/>
                        <a:cs typeface="+mn-cs"/>
                      </a:endParaRPr>
                    </a:p>
                  </a:txBody>
                  <a:tcPr anchor="ctr"/>
                </a:tc>
                <a:tc>
                  <a:txBody>
                    <a:bodyPr/>
                    <a:lstStyle/>
                    <a:p>
                      <a:pPr algn="ctr"/>
                      <a:r>
                        <a:rPr lang="de-DE" sz="1100" kern="1200" dirty="0">
                          <a:solidFill>
                            <a:srgbClr val="003862"/>
                          </a:solidFill>
                          <a:latin typeface="+mn-lt"/>
                          <a:ea typeface="+mn-ea"/>
                          <a:cs typeface="+mn-cs"/>
                        </a:rPr>
                        <a:t>Yes</a:t>
                      </a:r>
                    </a:p>
                  </a:txBody>
                  <a:tcPr anchor="ctr"/>
                </a:tc>
                <a:extLst>
                  <a:ext uri="{0D108BD9-81ED-4DB2-BD59-A6C34878D82A}">
                    <a16:rowId xmlns:a16="http://schemas.microsoft.com/office/drawing/2014/main" val="3196844421"/>
                  </a:ext>
                </a:extLst>
              </a:tr>
              <a:tr h="370840">
                <a:tc vMerge="1">
                  <a:txBody>
                    <a:bodyPr/>
                    <a:lstStyle/>
                    <a:p>
                      <a:endParaRPr lang="de-DE" sz="1100" kern="1200" dirty="0">
                        <a:solidFill>
                          <a:srgbClr val="003862"/>
                        </a:solidFill>
                        <a:latin typeface="+mn-lt"/>
                        <a:ea typeface="+mn-ea"/>
                        <a:cs typeface="+mn-cs"/>
                      </a:endParaRPr>
                    </a:p>
                  </a:txBody>
                  <a:tcPr/>
                </a:tc>
                <a:tc vMerge="1">
                  <a:txBody>
                    <a:bodyPr/>
                    <a:lstStyle/>
                    <a:p>
                      <a:endParaRPr lang="de-DE" sz="1100" kern="1200" dirty="0">
                        <a:solidFill>
                          <a:srgbClr val="003862"/>
                        </a:solidFill>
                        <a:latin typeface="+mn-lt"/>
                        <a:ea typeface="+mn-ea"/>
                        <a:cs typeface="+mn-cs"/>
                      </a:endParaRPr>
                    </a:p>
                  </a:txBody>
                  <a:tcPr/>
                </a:tc>
                <a:tc>
                  <a:txBody>
                    <a:bodyPr/>
                    <a:lstStyle/>
                    <a:p>
                      <a:pPr algn="ctr"/>
                      <a:r>
                        <a:rPr lang="de-DE" sz="1100" kern="1200" dirty="0">
                          <a:solidFill>
                            <a:srgbClr val="003862"/>
                          </a:solidFill>
                          <a:latin typeface="+mn-lt"/>
                          <a:ea typeface="+mn-ea"/>
                          <a:cs typeface="+mn-cs"/>
                        </a:rPr>
                        <a:t>D</a:t>
                      </a:r>
                    </a:p>
                  </a:txBody>
                  <a:tcPr anchor="ctr"/>
                </a:tc>
                <a:tc>
                  <a:txBody>
                    <a:bodyPr/>
                    <a:lstStyle/>
                    <a:p>
                      <a:pPr algn="l"/>
                      <a:r>
                        <a:rPr lang="en-US" sz="1100" kern="1200" dirty="0">
                          <a:solidFill>
                            <a:srgbClr val="003862"/>
                          </a:solidFill>
                          <a:latin typeface="+mn-lt"/>
                          <a:ea typeface="+mn-ea"/>
                          <a:cs typeface="+mn-cs"/>
                        </a:rPr>
                        <a:t>Supplier Name* (must match the supplier's name on the PO)</a:t>
                      </a:r>
                      <a:endParaRPr lang="de-DE" sz="1100" kern="1200" dirty="0">
                        <a:solidFill>
                          <a:srgbClr val="003862"/>
                        </a:solidFill>
                        <a:latin typeface="+mn-lt"/>
                        <a:ea typeface="+mn-ea"/>
                        <a:cs typeface="+mn-cs"/>
                      </a:endParaRPr>
                    </a:p>
                  </a:txBody>
                  <a:tcPr anchor="ctr"/>
                </a:tc>
                <a:tc>
                  <a:txBody>
                    <a:bodyPr/>
                    <a:lstStyle/>
                    <a:p>
                      <a:pPr algn="ctr"/>
                      <a:r>
                        <a:rPr lang="de-DE" sz="1100" kern="1200" dirty="0">
                          <a:solidFill>
                            <a:srgbClr val="003862"/>
                          </a:solidFill>
                          <a:latin typeface="+mn-lt"/>
                          <a:ea typeface="+mn-ea"/>
                          <a:cs typeface="+mn-cs"/>
                        </a:rPr>
                        <a:t>Yes</a:t>
                      </a:r>
                    </a:p>
                  </a:txBody>
                  <a:tcPr anchor="ctr"/>
                </a:tc>
                <a:extLst>
                  <a:ext uri="{0D108BD9-81ED-4DB2-BD59-A6C34878D82A}">
                    <a16:rowId xmlns:a16="http://schemas.microsoft.com/office/drawing/2014/main" val="1449178572"/>
                  </a:ext>
                </a:extLst>
              </a:tr>
              <a:tr h="370840">
                <a:tc vMerge="1">
                  <a:txBody>
                    <a:bodyPr/>
                    <a:lstStyle/>
                    <a:p>
                      <a:endParaRPr lang="de-DE" sz="1100" kern="1200" dirty="0">
                        <a:solidFill>
                          <a:srgbClr val="003862"/>
                        </a:solidFill>
                        <a:latin typeface="+mn-lt"/>
                        <a:ea typeface="+mn-ea"/>
                        <a:cs typeface="+mn-cs"/>
                      </a:endParaRPr>
                    </a:p>
                  </a:txBody>
                  <a:tcPr/>
                </a:tc>
                <a:tc vMerge="1">
                  <a:txBody>
                    <a:bodyPr/>
                    <a:lstStyle/>
                    <a:p>
                      <a:endParaRPr lang="de-DE" sz="1100" kern="1200" dirty="0">
                        <a:solidFill>
                          <a:srgbClr val="003862"/>
                        </a:solidFill>
                        <a:latin typeface="+mn-lt"/>
                        <a:ea typeface="+mn-ea"/>
                        <a:cs typeface="+mn-cs"/>
                      </a:endParaRPr>
                    </a:p>
                  </a:txBody>
                  <a:tcPr/>
                </a:tc>
                <a:tc>
                  <a:txBody>
                    <a:bodyPr/>
                    <a:lstStyle/>
                    <a:p>
                      <a:pPr algn="ctr"/>
                      <a:r>
                        <a:rPr lang="de-DE" sz="1100" kern="1200" dirty="0">
                          <a:solidFill>
                            <a:srgbClr val="003862"/>
                          </a:solidFill>
                          <a:latin typeface="+mn-lt"/>
                          <a:ea typeface="+mn-ea"/>
                          <a:cs typeface="+mn-cs"/>
                        </a:rPr>
                        <a:t>E</a:t>
                      </a:r>
                    </a:p>
                  </a:txBody>
                  <a:tcPr anchor="ctr"/>
                </a:tc>
                <a:tc>
                  <a:txBody>
                    <a:bodyPr/>
                    <a:lstStyle/>
                    <a:p>
                      <a:pPr algn="l"/>
                      <a:r>
                        <a:rPr lang="en-US" sz="1100" kern="1200" dirty="0">
                          <a:solidFill>
                            <a:srgbClr val="003862"/>
                          </a:solidFill>
                          <a:latin typeface="+mn-lt"/>
                          <a:ea typeface="+mn-ea"/>
                          <a:cs typeface="+mn-cs"/>
                        </a:rPr>
                        <a:t>Supplier Number* (must match the supplier number in the supplier's profile)</a:t>
                      </a:r>
                      <a:endParaRPr lang="de-DE" sz="1100" kern="1200" dirty="0">
                        <a:solidFill>
                          <a:srgbClr val="003862"/>
                        </a:solidFill>
                        <a:latin typeface="+mn-lt"/>
                        <a:ea typeface="+mn-ea"/>
                        <a:cs typeface="+mn-cs"/>
                      </a:endParaRPr>
                    </a:p>
                  </a:txBody>
                  <a:tcPr anchor="ctr"/>
                </a:tc>
                <a:tc>
                  <a:txBody>
                    <a:bodyPr/>
                    <a:lstStyle/>
                    <a:p>
                      <a:pPr algn="ctr"/>
                      <a:endParaRPr lang="de-DE" sz="1100" kern="1200" dirty="0">
                        <a:solidFill>
                          <a:srgbClr val="003862"/>
                        </a:solidFill>
                        <a:latin typeface="+mn-lt"/>
                        <a:ea typeface="+mn-ea"/>
                        <a:cs typeface="+mn-cs"/>
                      </a:endParaRPr>
                    </a:p>
                  </a:txBody>
                  <a:tcPr/>
                </a:tc>
                <a:extLst>
                  <a:ext uri="{0D108BD9-81ED-4DB2-BD59-A6C34878D82A}">
                    <a16:rowId xmlns:a16="http://schemas.microsoft.com/office/drawing/2014/main" val="956353127"/>
                  </a:ext>
                </a:extLst>
              </a:tr>
              <a:tr h="170180">
                <a:tc vMerge="1">
                  <a:txBody>
                    <a:bodyPr/>
                    <a:lstStyle/>
                    <a:p>
                      <a:endParaRPr lang="de-DE" sz="1100" kern="1200" dirty="0">
                        <a:solidFill>
                          <a:srgbClr val="003862"/>
                        </a:solidFill>
                        <a:latin typeface="+mn-lt"/>
                        <a:ea typeface="+mn-ea"/>
                        <a:cs typeface="+mn-cs"/>
                      </a:endParaRPr>
                    </a:p>
                  </a:txBody>
                  <a:tcPr/>
                </a:tc>
                <a:tc vMerge="1">
                  <a:txBody>
                    <a:bodyPr/>
                    <a:lstStyle/>
                    <a:p>
                      <a:endParaRPr lang="de-DE" sz="1100" kern="1200" dirty="0">
                        <a:solidFill>
                          <a:srgbClr val="003862"/>
                        </a:solidFill>
                        <a:latin typeface="+mn-lt"/>
                        <a:ea typeface="+mn-ea"/>
                        <a:cs typeface="+mn-cs"/>
                      </a:endParaRPr>
                    </a:p>
                  </a:txBody>
                  <a:tcPr/>
                </a:tc>
                <a:tc>
                  <a:txBody>
                    <a:bodyPr/>
                    <a:lstStyle/>
                    <a:p>
                      <a:pPr algn="ctr"/>
                      <a:r>
                        <a:rPr lang="de-DE" sz="1100" kern="1200" dirty="0">
                          <a:solidFill>
                            <a:srgbClr val="003862"/>
                          </a:solidFill>
                          <a:latin typeface="+mn-lt"/>
                          <a:ea typeface="+mn-ea"/>
                          <a:cs typeface="+mn-cs"/>
                        </a:rPr>
                        <a:t>F</a:t>
                      </a:r>
                    </a:p>
                  </a:txBody>
                  <a:tcPr anchor="ctr"/>
                </a:tc>
                <a:tc>
                  <a:txBody>
                    <a:bodyPr/>
                    <a:lstStyle/>
                    <a:p>
                      <a:pPr algn="l"/>
                      <a:r>
                        <a:rPr lang="de-DE" sz="1100" kern="1200" dirty="0">
                          <a:solidFill>
                            <a:srgbClr val="003862"/>
                          </a:solidFill>
                          <a:latin typeface="+mn-lt"/>
                          <a:ea typeface="+mn-ea"/>
                          <a:cs typeface="+mn-cs"/>
                        </a:rPr>
                        <a:t>External Reference</a:t>
                      </a:r>
                    </a:p>
                  </a:txBody>
                  <a:tcPr anchor="ctr"/>
                </a:tc>
                <a:tc>
                  <a:txBody>
                    <a:bodyPr/>
                    <a:lstStyle/>
                    <a:p>
                      <a:pPr algn="ctr"/>
                      <a:endParaRPr lang="de-DE" sz="1100" kern="1200" dirty="0">
                        <a:solidFill>
                          <a:srgbClr val="003862"/>
                        </a:solidFill>
                        <a:latin typeface="+mn-lt"/>
                        <a:ea typeface="+mn-ea"/>
                        <a:cs typeface="+mn-cs"/>
                      </a:endParaRPr>
                    </a:p>
                  </a:txBody>
                  <a:tcPr/>
                </a:tc>
                <a:extLst>
                  <a:ext uri="{0D108BD9-81ED-4DB2-BD59-A6C34878D82A}">
                    <a16:rowId xmlns:a16="http://schemas.microsoft.com/office/drawing/2014/main" val="1869052333"/>
                  </a:ext>
                </a:extLst>
              </a:tr>
              <a:tr h="370840">
                <a:tc gridSpan="5">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Either</a:t>
                      </a:r>
                      <a:r>
                        <a:rPr lang="de-DE" sz="1100" kern="1200" dirty="0">
                          <a:solidFill>
                            <a:srgbClr val="003862"/>
                          </a:solidFill>
                          <a:latin typeface="+mn-lt"/>
                          <a:ea typeface="+mn-ea"/>
                          <a:cs typeface="+mn-cs"/>
                        </a:rPr>
                        <a:t> Supplier Name </a:t>
                      </a:r>
                      <a:r>
                        <a:rPr lang="de-DE" sz="1100" kern="1200" dirty="0" err="1">
                          <a:solidFill>
                            <a:srgbClr val="003862"/>
                          </a:solidFill>
                          <a:latin typeface="+mn-lt"/>
                          <a:ea typeface="+mn-ea"/>
                          <a:cs typeface="+mn-cs"/>
                        </a:rPr>
                        <a:t>or</a:t>
                      </a:r>
                      <a:r>
                        <a:rPr lang="de-DE" sz="1100" kern="1200" dirty="0">
                          <a:solidFill>
                            <a:srgbClr val="003862"/>
                          </a:solidFill>
                          <a:latin typeface="+mn-lt"/>
                          <a:ea typeface="+mn-ea"/>
                          <a:cs typeface="+mn-cs"/>
                        </a:rPr>
                        <a:t> Supplier </a:t>
                      </a:r>
                      <a:r>
                        <a:rPr lang="de-DE" sz="1100" kern="1200" dirty="0" err="1">
                          <a:solidFill>
                            <a:srgbClr val="003862"/>
                          </a:solidFill>
                          <a:latin typeface="+mn-lt"/>
                          <a:ea typeface="+mn-ea"/>
                          <a:cs typeface="+mn-cs"/>
                        </a:rPr>
                        <a:t>Number</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is</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required</a:t>
                      </a:r>
                      <a:r>
                        <a:rPr lang="de-DE" sz="1100" kern="1200" dirty="0">
                          <a:solidFill>
                            <a:srgbClr val="003862"/>
                          </a:solidFill>
                          <a:latin typeface="+mn-lt"/>
                          <a:ea typeface="+mn-ea"/>
                          <a:cs typeface="+mn-cs"/>
                        </a:rPr>
                        <a:t>.</a:t>
                      </a:r>
                    </a:p>
                  </a:txBody>
                  <a:tcPr/>
                </a:tc>
                <a:tc hMerge="1">
                  <a:txBody>
                    <a:bodyPr/>
                    <a:lstStyle/>
                    <a:p>
                      <a:endParaRPr lang="de-DE" dirty="0"/>
                    </a:p>
                  </a:txBody>
                  <a:tcPr/>
                </a:tc>
                <a:tc hMerge="1">
                  <a:txBody>
                    <a:bodyPr/>
                    <a:lstStyle/>
                    <a:p>
                      <a:endParaRPr lang="de-DE"/>
                    </a:p>
                  </a:txBody>
                  <a:tcPr/>
                </a:tc>
                <a:tc hMerge="1">
                  <a:txBody>
                    <a:bodyPr/>
                    <a:lstStyle/>
                    <a:p>
                      <a:endParaRPr lang="de-DE"/>
                    </a:p>
                  </a:txBody>
                  <a:tcPr/>
                </a:tc>
                <a:tc hMerge="1">
                  <a:txBody>
                    <a:bodyPr/>
                    <a:lstStyle/>
                    <a:p>
                      <a:endParaRPr lang="de-DE" dirty="0"/>
                    </a:p>
                  </a:txBody>
                  <a:tcPr/>
                </a:tc>
                <a:extLst>
                  <a:ext uri="{0D108BD9-81ED-4DB2-BD59-A6C34878D82A}">
                    <a16:rowId xmlns:a16="http://schemas.microsoft.com/office/drawing/2014/main" val="3352479672"/>
                  </a:ext>
                </a:extLst>
              </a:tr>
              <a:tr h="200660">
                <a:tc rowSpan="3">
                  <a:txBody>
                    <a:bodyPr/>
                    <a:lstStyle/>
                    <a:p>
                      <a:pPr algn="ctr"/>
                      <a:r>
                        <a:rPr lang="de-DE" sz="1100" kern="1200" dirty="0">
                          <a:solidFill>
                            <a:srgbClr val="003862"/>
                          </a:solidFill>
                          <a:latin typeface="+mn-lt"/>
                          <a:ea typeface="+mn-ea"/>
                          <a:cs typeface="+mn-cs"/>
                        </a:rPr>
                        <a:t>2</a:t>
                      </a:r>
                    </a:p>
                  </a:txBody>
                  <a:tcPr anchor="ctr"/>
                </a:tc>
                <a:tc rowSpan="3">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Service Line</a:t>
                      </a:r>
                    </a:p>
                  </a:txBody>
                  <a:tcPr anchor="ctr"/>
                </a:tc>
                <a:tc>
                  <a:txBody>
                    <a:bodyPr/>
                    <a:lstStyle/>
                    <a:p>
                      <a:pPr algn="ctr"/>
                      <a:r>
                        <a:rPr lang="de-DE" sz="1100" kern="1200">
                          <a:solidFill>
                            <a:srgbClr val="003862"/>
                          </a:solidFill>
                          <a:latin typeface="+mn-lt"/>
                          <a:ea typeface="+mn-ea"/>
                          <a:cs typeface="+mn-cs"/>
                        </a:rPr>
                        <a:t>B</a:t>
                      </a:r>
                      <a:endParaRPr lang="de-DE" dirty="0"/>
                    </a:p>
                  </a:txBody>
                  <a:tcPr anchor="ctr"/>
                </a:tc>
                <a:tc>
                  <a:txBody>
                    <a:bodyPr/>
                    <a:lstStyle/>
                    <a:p>
                      <a:r>
                        <a:rPr lang="de-DE" sz="1100" kern="1200">
                          <a:solidFill>
                            <a:srgbClr val="003862"/>
                          </a:solidFill>
                          <a:latin typeface="+mn-lt"/>
                          <a:ea typeface="+mn-ea"/>
                          <a:cs typeface="+mn-cs"/>
                        </a:rPr>
                        <a:t>PO line Number</a:t>
                      </a:r>
                      <a:endParaRPr lang="de-DE" dirty="0"/>
                    </a:p>
                  </a:txBody>
                  <a:tcPr anchor="ctr"/>
                </a:tc>
                <a:tc>
                  <a:txBody>
                    <a:bodyPr/>
                    <a:lstStyle/>
                    <a:p>
                      <a:pPr algn="ctr"/>
                      <a:r>
                        <a:rPr lang="de-DE" sz="1100" kern="1200" dirty="0">
                          <a:solidFill>
                            <a:srgbClr val="003862"/>
                          </a:solidFill>
                          <a:latin typeface="+mn-lt"/>
                          <a:ea typeface="+mn-ea"/>
                          <a:cs typeface="+mn-cs"/>
                        </a:rPr>
                        <a:t>Yes</a:t>
                      </a:r>
                    </a:p>
                  </a:txBody>
                  <a:tcPr anchor="ctr"/>
                </a:tc>
                <a:extLst>
                  <a:ext uri="{0D108BD9-81ED-4DB2-BD59-A6C34878D82A}">
                    <a16:rowId xmlns:a16="http://schemas.microsoft.com/office/drawing/2014/main" val="3004831855"/>
                  </a:ext>
                </a:extLst>
              </a:tr>
              <a:tr h="119380">
                <a:tc vMerge="1">
                  <a:txBody>
                    <a:bodyPr/>
                    <a:lstStyle/>
                    <a:p>
                      <a:endParaRPr lang="de-DE" dirty="0"/>
                    </a:p>
                  </a:txBody>
                  <a:tcPr/>
                </a:tc>
                <a:tc vMerge="1">
                  <a:txBody>
                    <a:bodyPr/>
                    <a:lstStyle/>
                    <a:p>
                      <a:endParaRPr lang="de-DE" dirty="0"/>
                    </a:p>
                  </a:txBody>
                  <a:tcPr/>
                </a:tc>
                <a:tc>
                  <a:txBody>
                    <a:bodyPr/>
                    <a:lstStyle/>
                    <a:p>
                      <a:pPr algn="ctr"/>
                      <a:r>
                        <a:rPr lang="de-DE" sz="1100" kern="1200">
                          <a:solidFill>
                            <a:srgbClr val="003862"/>
                          </a:solidFill>
                          <a:latin typeface="+mn-lt"/>
                          <a:ea typeface="+mn-ea"/>
                          <a:cs typeface="+mn-cs"/>
                        </a:rPr>
                        <a:t>C</a:t>
                      </a:r>
                      <a:endParaRPr lang="de-DE" dirty="0"/>
                    </a:p>
                  </a:txBody>
                  <a:tcPr anchor="ctr"/>
                </a:tc>
                <a:tc>
                  <a:txBody>
                    <a:bodyPr/>
                    <a:lstStyle/>
                    <a:p>
                      <a:r>
                        <a:rPr lang="de-DE" sz="1100" kern="1200" dirty="0" err="1">
                          <a:solidFill>
                            <a:srgbClr val="003862"/>
                          </a:solidFill>
                          <a:latin typeface="+mn-lt"/>
                          <a:ea typeface="+mn-ea"/>
                          <a:cs typeface="+mn-cs"/>
                        </a:rPr>
                        <a:t>Completion</a:t>
                      </a:r>
                      <a:r>
                        <a:rPr lang="de-DE" sz="1100" kern="1200" dirty="0">
                          <a:solidFill>
                            <a:srgbClr val="003862"/>
                          </a:solidFill>
                          <a:latin typeface="+mn-lt"/>
                          <a:ea typeface="+mn-ea"/>
                          <a:cs typeface="+mn-cs"/>
                        </a:rPr>
                        <a:t> Date</a:t>
                      </a:r>
                      <a:endParaRPr lang="de-DE" dirty="0"/>
                    </a:p>
                  </a:txBody>
                  <a:tcPr anchor="ctr"/>
                </a:tc>
                <a:tc>
                  <a:txBody>
                    <a:bodyPr/>
                    <a:lstStyle/>
                    <a:p>
                      <a:pPr algn="ct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411059666"/>
                  </a:ext>
                </a:extLst>
              </a:tr>
              <a:tr h="0">
                <a:tc vMerge="1">
                  <a:txBody>
                    <a:bodyPr/>
                    <a:lstStyle/>
                    <a:p>
                      <a:endParaRPr lang="de-DE" dirty="0"/>
                    </a:p>
                  </a:txBody>
                  <a:tcPr/>
                </a:tc>
                <a:tc vMerge="1">
                  <a:txBody>
                    <a:bodyPr/>
                    <a:lstStyle/>
                    <a:p>
                      <a:endParaRPr lang="de-DE" dirty="0"/>
                    </a:p>
                  </a:txBody>
                  <a:tcPr/>
                </a:tc>
                <a:tc>
                  <a:txBody>
                    <a:bodyPr/>
                    <a:lstStyle/>
                    <a:p>
                      <a:pPr algn="ctr"/>
                      <a:r>
                        <a:rPr lang="de-DE" sz="1100" kern="1200">
                          <a:solidFill>
                            <a:srgbClr val="003862"/>
                          </a:solidFill>
                          <a:latin typeface="+mn-lt"/>
                          <a:ea typeface="+mn-ea"/>
                          <a:cs typeface="+mn-cs"/>
                        </a:rPr>
                        <a:t>D</a:t>
                      </a:r>
                      <a:endParaRPr lang="de-DE"/>
                    </a:p>
                  </a:txBody>
                  <a:tcPr anchor="ctr"/>
                </a:tc>
                <a:tc>
                  <a:txBody>
                    <a:bodyPr/>
                    <a:lstStyle/>
                    <a:p>
                      <a:r>
                        <a:rPr lang="de-DE" sz="1100" kern="1200">
                          <a:solidFill>
                            <a:srgbClr val="003862"/>
                          </a:solidFill>
                          <a:latin typeface="+mn-lt"/>
                          <a:ea typeface="+mn-ea"/>
                          <a:cs typeface="+mn-cs"/>
                        </a:rPr>
                        <a:t>Budget Period</a:t>
                      </a:r>
                      <a:endParaRPr lang="de-DE" dirty="0"/>
                    </a:p>
                  </a:txBody>
                  <a:tcPr anchor="ctr"/>
                </a:tc>
                <a:tc>
                  <a:txBody>
                    <a:bodyPr/>
                    <a:lstStyle/>
                    <a:p>
                      <a:pPr algn="ct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913460016"/>
                  </a:ext>
                </a:extLst>
              </a:tr>
              <a:tr h="0">
                <a:tc rowSpan="1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3</a:t>
                      </a:r>
                    </a:p>
                  </a:txBody>
                  <a:tcPr anchor="ctr"/>
                </a:tc>
                <a:tc rowSpan="1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Service Detail Line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B</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PO </a:t>
                      </a:r>
                      <a:r>
                        <a:rPr lang="de-DE" sz="1100" kern="1200" dirty="0" err="1">
                          <a:solidFill>
                            <a:srgbClr val="003862"/>
                          </a:solidFill>
                          <a:latin typeface="+mn-lt"/>
                          <a:ea typeface="+mn-ea"/>
                          <a:cs typeface="+mn-cs"/>
                        </a:rPr>
                        <a:t>Number</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Yes</a:t>
                      </a:r>
                    </a:p>
                  </a:txBody>
                  <a:tcPr anchor="ctr"/>
                </a:tc>
                <a:extLst>
                  <a:ext uri="{0D108BD9-81ED-4DB2-BD59-A6C34878D82A}">
                    <a16:rowId xmlns:a16="http://schemas.microsoft.com/office/drawing/2014/main" val="3077919545"/>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C</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PO </a:t>
                      </a:r>
                      <a:r>
                        <a:rPr lang="de-DE" sz="1100" kern="1200" dirty="0" err="1">
                          <a:solidFill>
                            <a:srgbClr val="003862"/>
                          </a:solidFill>
                          <a:latin typeface="+mn-lt"/>
                          <a:ea typeface="+mn-ea"/>
                          <a:cs typeface="+mn-cs"/>
                        </a:rPr>
                        <a:t>line</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Number</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Yes</a:t>
                      </a:r>
                    </a:p>
                  </a:txBody>
                  <a:tcPr anchor="ctr"/>
                </a:tc>
                <a:extLst>
                  <a:ext uri="{0D108BD9-81ED-4DB2-BD59-A6C34878D82A}">
                    <a16:rowId xmlns:a16="http://schemas.microsoft.com/office/drawing/2014/main" val="866287945"/>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D</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Service Description</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Yes</a:t>
                      </a:r>
                    </a:p>
                  </a:txBody>
                  <a:tcPr anchor="ctr"/>
                </a:tc>
                <a:extLst>
                  <a:ext uri="{0D108BD9-81ED-4DB2-BD59-A6C34878D82A}">
                    <a16:rowId xmlns:a16="http://schemas.microsoft.com/office/drawing/2014/main" val="4024060362"/>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E</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err="1">
                          <a:solidFill>
                            <a:srgbClr val="003862"/>
                          </a:solidFill>
                          <a:latin typeface="+mn-lt"/>
                          <a:ea typeface="+mn-ea"/>
                          <a:cs typeface="+mn-cs"/>
                        </a:rPr>
                        <a:t>Coupa</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Worker</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Assignment</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Id</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3655288061"/>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F</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External </a:t>
                      </a:r>
                      <a:r>
                        <a:rPr lang="de-DE" sz="1100" kern="1200" dirty="0" err="1">
                          <a:solidFill>
                            <a:srgbClr val="003862"/>
                          </a:solidFill>
                          <a:latin typeface="+mn-lt"/>
                          <a:ea typeface="+mn-ea"/>
                          <a:cs typeface="+mn-cs"/>
                        </a:rPr>
                        <a:t>Worker</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Assignment</a:t>
                      </a:r>
                      <a:r>
                        <a:rPr lang="de-DE" sz="1100" kern="1200" dirty="0">
                          <a:solidFill>
                            <a:srgbClr val="003862"/>
                          </a:solidFill>
                          <a:latin typeface="+mn-lt"/>
                          <a:ea typeface="+mn-ea"/>
                          <a:cs typeface="+mn-cs"/>
                        </a:rPr>
                        <a:t> Reference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1609921864"/>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G</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Rate Name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2206595048"/>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H</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Price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1472167139"/>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I</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err="1">
                          <a:solidFill>
                            <a:srgbClr val="003862"/>
                          </a:solidFill>
                          <a:latin typeface="+mn-lt"/>
                          <a:ea typeface="+mn-ea"/>
                          <a:cs typeface="+mn-cs"/>
                        </a:rPr>
                        <a:t>Quantity</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Yes</a:t>
                      </a:r>
                    </a:p>
                  </a:txBody>
                  <a:tcPr anchor="ctr"/>
                </a:tc>
                <a:extLst>
                  <a:ext uri="{0D108BD9-81ED-4DB2-BD59-A6C34878D82A}">
                    <a16:rowId xmlns:a16="http://schemas.microsoft.com/office/drawing/2014/main" val="802242580"/>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J</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UOM</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515669947"/>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K</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Week Start Date</a:t>
                      </a: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extLst>
                  <a:ext uri="{0D108BD9-81ED-4DB2-BD59-A6C34878D82A}">
                    <a16:rowId xmlns:a16="http://schemas.microsoft.com/office/drawing/2014/main" val="2356978424"/>
                  </a:ext>
                </a:extLst>
              </a:tr>
              <a:tr h="0">
                <a:tc vMerge="1">
                  <a:txBody>
                    <a:bodyPr/>
                    <a:lstStyle/>
                    <a:p>
                      <a:endParaRPr lang="de-DE" dirty="0"/>
                    </a:p>
                  </a:txBody>
                  <a:tcPr/>
                </a:tc>
                <a:tc vMerge="1">
                  <a:txBody>
                    <a:bodyPr/>
                    <a:lstStyle/>
                    <a:p>
                      <a:endParaRPr lang="de-DE" dirty="0"/>
                    </a:p>
                  </a:txBody>
                  <a:tcPr/>
                </a:tc>
                <a:tc>
                  <a:txBody>
                    <a:bodyPr/>
                    <a:lstStyle/>
                    <a:p>
                      <a:pPr algn="ctr"/>
                      <a:r>
                        <a:rPr lang="de-DE" sz="1100" kern="1200" dirty="0">
                          <a:solidFill>
                            <a:srgbClr val="003862"/>
                          </a:solidFill>
                          <a:latin typeface="+mn-lt"/>
                          <a:ea typeface="+mn-ea"/>
                          <a:cs typeface="+mn-cs"/>
                        </a:rPr>
                        <a:t>L - R</a:t>
                      </a:r>
                    </a:p>
                  </a:txBody>
                  <a:tcPr anchor="ctr"/>
                </a:tc>
                <a:tc>
                  <a:txBody>
                    <a:bodyPr/>
                    <a:lstStyle/>
                    <a:p>
                      <a:r>
                        <a:rPr lang="de-DE" sz="1100" kern="1200" dirty="0">
                          <a:solidFill>
                            <a:srgbClr val="003862"/>
                          </a:solidFill>
                          <a:latin typeface="+mn-lt"/>
                          <a:ea typeface="+mn-ea"/>
                          <a:cs typeface="+mn-cs"/>
                        </a:rPr>
                        <a:t>Day 1 – 7 Hours</a:t>
                      </a:r>
                    </a:p>
                  </a:txBody>
                  <a:tcPr anchor="ctr"/>
                </a:tc>
                <a:tc>
                  <a:txBody>
                    <a:bodyPr/>
                    <a:lstStyle/>
                    <a:p>
                      <a:endParaRPr lang="de-DE" dirty="0"/>
                    </a:p>
                  </a:txBody>
                  <a:tcPr/>
                </a:tc>
                <a:extLst>
                  <a:ext uri="{0D108BD9-81ED-4DB2-BD59-A6C34878D82A}">
                    <a16:rowId xmlns:a16="http://schemas.microsoft.com/office/drawing/2014/main" val="1571979476"/>
                  </a:ext>
                </a:extLst>
              </a:tr>
              <a:tr h="0">
                <a:tc gridSpan="5">
                  <a:txBody>
                    <a:bodyPr/>
                    <a:lstStyle/>
                    <a:p>
                      <a:r>
                        <a:rPr lang="de-DE" sz="1100" b="1" i="1" kern="1200" dirty="0">
                          <a:solidFill>
                            <a:srgbClr val="003862"/>
                          </a:solidFill>
                          <a:latin typeface="+mn-lt"/>
                          <a:ea typeface="+mn-ea"/>
                          <a:cs typeface="+mn-cs"/>
                        </a:rPr>
                        <a:t>Service Detail Line </a:t>
                      </a:r>
                      <a:r>
                        <a:rPr lang="de-DE" sz="1100" b="1" i="1" kern="1200" dirty="0" err="1">
                          <a:solidFill>
                            <a:srgbClr val="003862"/>
                          </a:solidFill>
                          <a:latin typeface="+mn-lt"/>
                          <a:ea typeface="+mn-ea"/>
                          <a:cs typeface="+mn-cs"/>
                        </a:rPr>
                        <a:t>Row</a:t>
                      </a:r>
                      <a:r>
                        <a:rPr lang="de-DE" sz="1100" b="1" i="1" kern="1200" dirty="0">
                          <a:solidFill>
                            <a:srgbClr val="003862"/>
                          </a:solidFill>
                          <a:latin typeface="+mn-lt"/>
                          <a:ea typeface="+mn-ea"/>
                          <a:cs typeface="+mn-cs"/>
                        </a:rPr>
                        <a:t> Comments:</a:t>
                      </a:r>
                    </a:p>
                    <a:p>
                      <a:pPr marL="171450" indent="-171450" rtl="0" fontAlgn="ctr">
                        <a:lnSpc>
                          <a:spcPct val="150000"/>
                        </a:lnSpc>
                        <a:buFont typeface="Arial" panose="020B0604020202020204" pitchFamily="34" charset="0"/>
                        <a:buChar char="•"/>
                      </a:pPr>
                      <a:r>
                        <a:rPr lang="de-DE" sz="1100" b="1" i="0" kern="1200" dirty="0">
                          <a:solidFill>
                            <a:srgbClr val="003862"/>
                          </a:solidFill>
                          <a:latin typeface="+mn-lt"/>
                          <a:ea typeface="+mn-ea"/>
                          <a:cs typeface="+mn-cs"/>
                        </a:rPr>
                        <a:t>Columns E and F</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To</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specify</a:t>
                      </a:r>
                      <a:r>
                        <a:rPr lang="de-DE" sz="1100" i="0" kern="1200" dirty="0">
                          <a:solidFill>
                            <a:srgbClr val="003862"/>
                          </a:solidFill>
                          <a:latin typeface="+mn-lt"/>
                          <a:ea typeface="+mn-ea"/>
                          <a:cs typeface="+mn-cs"/>
                        </a:rPr>
                        <a:t> a </a:t>
                      </a:r>
                      <a:r>
                        <a:rPr lang="de-DE" sz="1100" i="1" kern="1200" dirty="0" err="1">
                          <a:solidFill>
                            <a:srgbClr val="003862"/>
                          </a:solidFill>
                          <a:latin typeface="+mn-lt"/>
                          <a:ea typeface="+mn-ea"/>
                          <a:cs typeface="+mn-cs"/>
                        </a:rPr>
                        <a:t>Worker</a:t>
                      </a:r>
                      <a:r>
                        <a:rPr lang="de-DE" sz="1100" i="1" kern="1200" dirty="0">
                          <a:solidFill>
                            <a:srgbClr val="003862"/>
                          </a:solidFill>
                          <a:latin typeface="+mn-lt"/>
                          <a:ea typeface="+mn-ea"/>
                          <a:cs typeface="+mn-cs"/>
                        </a:rPr>
                        <a:t> </a:t>
                      </a:r>
                      <a:r>
                        <a:rPr lang="de-DE" sz="1100" i="1" kern="1200" dirty="0" err="1">
                          <a:solidFill>
                            <a:srgbClr val="003862"/>
                          </a:solidFill>
                          <a:latin typeface="+mn-lt"/>
                          <a:ea typeface="+mn-ea"/>
                          <a:cs typeface="+mn-cs"/>
                        </a:rPr>
                        <a:t>Assignment</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enter</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either</a:t>
                      </a:r>
                      <a:r>
                        <a:rPr lang="de-DE" sz="1100" i="0" kern="1200" dirty="0">
                          <a:solidFill>
                            <a:srgbClr val="003862"/>
                          </a:solidFill>
                          <a:latin typeface="+mn-lt"/>
                          <a:ea typeface="+mn-ea"/>
                          <a:cs typeface="+mn-cs"/>
                        </a:rPr>
                        <a:t> a valid </a:t>
                      </a:r>
                      <a:r>
                        <a:rPr lang="de-DE" sz="1100" i="1" kern="1200" dirty="0" err="1">
                          <a:solidFill>
                            <a:srgbClr val="003862"/>
                          </a:solidFill>
                          <a:latin typeface="+mn-lt"/>
                          <a:ea typeface="+mn-ea"/>
                          <a:cs typeface="+mn-cs"/>
                        </a:rPr>
                        <a:t>Coupa</a:t>
                      </a:r>
                      <a:r>
                        <a:rPr lang="de-DE" sz="1100" i="1" kern="1200" dirty="0">
                          <a:solidFill>
                            <a:srgbClr val="003862"/>
                          </a:solidFill>
                          <a:latin typeface="+mn-lt"/>
                          <a:ea typeface="+mn-ea"/>
                          <a:cs typeface="+mn-cs"/>
                        </a:rPr>
                        <a:t> </a:t>
                      </a:r>
                      <a:r>
                        <a:rPr lang="de-DE" sz="1100" i="1" kern="1200" dirty="0" err="1">
                          <a:solidFill>
                            <a:srgbClr val="003862"/>
                          </a:solidFill>
                          <a:latin typeface="+mn-lt"/>
                          <a:ea typeface="+mn-ea"/>
                          <a:cs typeface="+mn-cs"/>
                        </a:rPr>
                        <a:t>Worker</a:t>
                      </a:r>
                      <a:r>
                        <a:rPr lang="de-DE" sz="1100" i="1" kern="1200" dirty="0">
                          <a:solidFill>
                            <a:srgbClr val="003862"/>
                          </a:solidFill>
                          <a:latin typeface="+mn-lt"/>
                          <a:ea typeface="+mn-ea"/>
                          <a:cs typeface="+mn-cs"/>
                        </a:rPr>
                        <a:t> </a:t>
                      </a:r>
                      <a:r>
                        <a:rPr lang="de-DE" sz="1100" i="1" kern="1200" dirty="0" err="1">
                          <a:solidFill>
                            <a:srgbClr val="003862"/>
                          </a:solidFill>
                          <a:latin typeface="+mn-lt"/>
                          <a:ea typeface="+mn-ea"/>
                          <a:cs typeface="+mn-cs"/>
                        </a:rPr>
                        <a:t>Assignment</a:t>
                      </a:r>
                      <a:r>
                        <a:rPr lang="de-DE" sz="1100" i="1" kern="1200" dirty="0">
                          <a:solidFill>
                            <a:srgbClr val="003862"/>
                          </a:solidFill>
                          <a:latin typeface="+mn-lt"/>
                          <a:ea typeface="+mn-ea"/>
                          <a:cs typeface="+mn-cs"/>
                        </a:rPr>
                        <a:t> # (in </a:t>
                      </a:r>
                      <a:r>
                        <a:rPr lang="de-DE" sz="1100" i="1" kern="1200" dirty="0" err="1">
                          <a:solidFill>
                            <a:srgbClr val="003862"/>
                          </a:solidFill>
                          <a:latin typeface="+mn-lt"/>
                          <a:ea typeface="+mn-ea"/>
                          <a:cs typeface="+mn-cs"/>
                        </a:rPr>
                        <a:t>column</a:t>
                      </a:r>
                      <a:r>
                        <a:rPr lang="de-DE" sz="1100" i="1" kern="1200" dirty="0">
                          <a:solidFill>
                            <a:srgbClr val="003862"/>
                          </a:solidFill>
                          <a:latin typeface="+mn-lt"/>
                          <a:ea typeface="+mn-ea"/>
                          <a:cs typeface="+mn-cs"/>
                        </a:rPr>
                        <a:t> E)  </a:t>
                      </a:r>
                      <a:r>
                        <a:rPr lang="de-DE" sz="1100" i="0" kern="1200" dirty="0" err="1">
                          <a:solidFill>
                            <a:srgbClr val="003862"/>
                          </a:solidFill>
                          <a:latin typeface="+mn-lt"/>
                          <a:ea typeface="+mn-ea"/>
                          <a:cs typeface="+mn-cs"/>
                        </a:rPr>
                        <a:t>or</a:t>
                      </a:r>
                      <a:r>
                        <a:rPr lang="de-DE" sz="1100" i="0" kern="1200" dirty="0">
                          <a:solidFill>
                            <a:srgbClr val="003862"/>
                          </a:solidFill>
                          <a:latin typeface="+mn-lt"/>
                          <a:ea typeface="+mn-ea"/>
                          <a:cs typeface="+mn-cs"/>
                        </a:rPr>
                        <a:t> an </a:t>
                      </a:r>
                      <a:r>
                        <a:rPr lang="de-DE" sz="1100" i="1" kern="1200" dirty="0">
                          <a:solidFill>
                            <a:srgbClr val="003862"/>
                          </a:solidFill>
                          <a:latin typeface="+mn-lt"/>
                          <a:ea typeface="+mn-ea"/>
                          <a:cs typeface="+mn-cs"/>
                        </a:rPr>
                        <a:t>External </a:t>
                      </a:r>
                      <a:r>
                        <a:rPr lang="de-DE" sz="1100" i="1" kern="1200" dirty="0" err="1">
                          <a:solidFill>
                            <a:srgbClr val="003862"/>
                          </a:solidFill>
                          <a:latin typeface="+mn-lt"/>
                          <a:ea typeface="+mn-ea"/>
                          <a:cs typeface="+mn-cs"/>
                        </a:rPr>
                        <a:t>Worker</a:t>
                      </a:r>
                      <a:r>
                        <a:rPr lang="de-DE" sz="1100" i="1" kern="1200" dirty="0">
                          <a:solidFill>
                            <a:srgbClr val="003862"/>
                          </a:solidFill>
                          <a:latin typeface="+mn-lt"/>
                          <a:ea typeface="+mn-ea"/>
                          <a:cs typeface="+mn-cs"/>
                        </a:rPr>
                        <a:t> </a:t>
                      </a:r>
                      <a:r>
                        <a:rPr lang="de-DE" sz="1100" i="1" kern="1200" dirty="0" err="1">
                          <a:solidFill>
                            <a:srgbClr val="003862"/>
                          </a:solidFill>
                          <a:latin typeface="+mn-lt"/>
                          <a:ea typeface="+mn-ea"/>
                          <a:cs typeface="+mn-cs"/>
                        </a:rPr>
                        <a:t>Assignment</a:t>
                      </a:r>
                      <a:r>
                        <a:rPr lang="de-DE" sz="1100" i="1" kern="1200" dirty="0">
                          <a:solidFill>
                            <a:srgbClr val="003862"/>
                          </a:solidFill>
                          <a:latin typeface="+mn-lt"/>
                          <a:ea typeface="+mn-ea"/>
                          <a:cs typeface="+mn-cs"/>
                        </a:rPr>
                        <a:t> Reference (in </a:t>
                      </a:r>
                      <a:r>
                        <a:rPr lang="de-DE" sz="1100" i="1" kern="1200" dirty="0" err="1">
                          <a:solidFill>
                            <a:srgbClr val="003862"/>
                          </a:solidFill>
                          <a:latin typeface="+mn-lt"/>
                          <a:ea typeface="+mn-ea"/>
                          <a:cs typeface="+mn-cs"/>
                        </a:rPr>
                        <a:t>column</a:t>
                      </a:r>
                      <a:r>
                        <a:rPr lang="de-DE" sz="1100" i="1" kern="1200" dirty="0">
                          <a:solidFill>
                            <a:srgbClr val="003862"/>
                          </a:solidFill>
                          <a:latin typeface="+mn-lt"/>
                          <a:ea typeface="+mn-ea"/>
                          <a:cs typeface="+mn-cs"/>
                        </a:rPr>
                        <a:t> F)</a:t>
                      </a:r>
                      <a:r>
                        <a:rPr lang="de-DE" sz="1100" i="0" kern="1200" dirty="0">
                          <a:solidFill>
                            <a:srgbClr val="003862"/>
                          </a:solidFill>
                          <a:latin typeface="+mn-lt"/>
                          <a:ea typeface="+mn-ea"/>
                          <a:cs typeface="+mn-cs"/>
                        </a:rPr>
                        <a:t>.</a:t>
                      </a:r>
                    </a:p>
                    <a:p>
                      <a:pPr marL="171450" indent="-171450" rtl="0" fontAlgn="ctr">
                        <a:lnSpc>
                          <a:spcPct val="150000"/>
                        </a:lnSpc>
                        <a:buFont typeface="Arial" panose="020B0604020202020204" pitchFamily="34" charset="0"/>
                        <a:buChar char="•"/>
                      </a:pPr>
                      <a:r>
                        <a:rPr lang="de-DE" sz="1100" b="1" i="0" kern="1200" dirty="0" err="1">
                          <a:solidFill>
                            <a:srgbClr val="003862"/>
                          </a:solidFill>
                          <a:latin typeface="+mn-lt"/>
                          <a:ea typeface="+mn-ea"/>
                          <a:cs typeface="+mn-cs"/>
                        </a:rPr>
                        <a:t>Column</a:t>
                      </a:r>
                      <a:r>
                        <a:rPr lang="de-DE" sz="1100" b="1" i="0" kern="1200" dirty="0">
                          <a:solidFill>
                            <a:srgbClr val="003862"/>
                          </a:solidFill>
                          <a:latin typeface="+mn-lt"/>
                          <a:ea typeface="+mn-ea"/>
                          <a:cs typeface="+mn-cs"/>
                        </a:rPr>
                        <a:t> I</a:t>
                      </a:r>
                      <a:r>
                        <a:rPr lang="de-DE" sz="1100" i="0" kern="1200" dirty="0">
                          <a:solidFill>
                            <a:srgbClr val="003862"/>
                          </a:solidFill>
                          <a:latin typeface="+mn-lt"/>
                          <a:ea typeface="+mn-ea"/>
                          <a:cs typeface="+mn-cs"/>
                        </a:rPr>
                        <a:t>: </a:t>
                      </a:r>
                      <a:r>
                        <a:rPr lang="de-DE" sz="1100" i="1" kern="1200" dirty="0" err="1">
                          <a:solidFill>
                            <a:srgbClr val="003862"/>
                          </a:solidFill>
                          <a:latin typeface="+mn-lt"/>
                          <a:ea typeface="+mn-ea"/>
                          <a:cs typeface="+mn-cs"/>
                        </a:rPr>
                        <a:t>Quantity</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is</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required</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if</a:t>
                      </a:r>
                      <a:r>
                        <a:rPr lang="de-DE" sz="1100" i="0" kern="1200" dirty="0">
                          <a:solidFill>
                            <a:srgbClr val="003862"/>
                          </a:solidFill>
                          <a:latin typeface="+mn-lt"/>
                          <a:ea typeface="+mn-ea"/>
                          <a:cs typeface="+mn-cs"/>
                        </a:rPr>
                        <a:t> a </a:t>
                      </a:r>
                      <a:r>
                        <a:rPr lang="de-DE" sz="1100" i="0" kern="1200" dirty="0" err="1">
                          <a:solidFill>
                            <a:srgbClr val="003862"/>
                          </a:solidFill>
                          <a:latin typeface="+mn-lt"/>
                          <a:ea typeface="+mn-ea"/>
                          <a:cs typeface="+mn-cs"/>
                        </a:rPr>
                        <a:t>quantity-based</a:t>
                      </a:r>
                      <a:r>
                        <a:rPr lang="de-DE" sz="1100" i="0" kern="1200" dirty="0">
                          <a:solidFill>
                            <a:srgbClr val="003862"/>
                          </a:solidFill>
                          <a:latin typeface="+mn-lt"/>
                          <a:ea typeface="+mn-ea"/>
                          <a:cs typeface="+mn-cs"/>
                        </a:rPr>
                        <a:t> rate </a:t>
                      </a:r>
                      <a:r>
                        <a:rPr lang="de-DE" sz="1100" i="0" kern="1200" dirty="0" err="1">
                          <a:solidFill>
                            <a:srgbClr val="003862"/>
                          </a:solidFill>
                          <a:latin typeface="+mn-lt"/>
                          <a:ea typeface="+mn-ea"/>
                          <a:cs typeface="+mn-cs"/>
                        </a:rPr>
                        <a:t>is</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specified</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For</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resource-based</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order</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lines</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quantities</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are</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entered</a:t>
                      </a:r>
                      <a:r>
                        <a:rPr lang="de-DE" sz="1100" i="0" kern="1200" dirty="0">
                          <a:solidFill>
                            <a:srgbClr val="003862"/>
                          </a:solidFill>
                          <a:latin typeface="+mn-lt"/>
                          <a:ea typeface="+mn-ea"/>
                          <a:cs typeface="+mn-cs"/>
                        </a:rPr>
                        <a:t> in </a:t>
                      </a:r>
                      <a:r>
                        <a:rPr lang="de-DE" sz="1100" i="0" kern="1200" dirty="0" err="1">
                          <a:solidFill>
                            <a:srgbClr val="003862"/>
                          </a:solidFill>
                          <a:latin typeface="+mn-lt"/>
                          <a:ea typeface="+mn-ea"/>
                          <a:cs typeface="+mn-cs"/>
                        </a:rPr>
                        <a:t>columns</a:t>
                      </a:r>
                      <a:r>
                        <a:rPr lang="de-DE" sz="1100" i="0" kern="1200" dirty="0">
                          <a:solidFill>
                            <a:srgbClr val="003862"/>
                          </a:solidFill>
                          <a:latin typeface="+mn-lt"/>
                          <a:ea typeface="+mn-ea"/>
                          <a:cs typeface="+mn-cs"/>
                        </a:rPr>
                        <a:t> L </a:t>
                      </a:r>
                      <a:r>
                        <a:rPr lang="de-DE" sz="1100" i="0" kern="1200" dirty="0" err="1">
                          <a:solidFill>
                            <a:srgbClr val="003862"/>
                          </a:solidFill>
                          <a:latin typeface="+mn-lt"/>
                          <a:ea typeface="+mn-ea"/>
                          <a:cs typeface="+mn-cs"/>
                        </a:rPr>
                        <a:t>through</a:t>
                      </a:r>
                      <a:r>
                        <a:rPr lang="de-DE" sz="1100" i="0" kern="1200" dirty="0">
                          <a:solidFill>
                            <a:srgbClr val="003862"/>
                          </a:solidFill>
                          <a:latin typeface="+mn-lt"/>
                          <a:ea typeface="+mn-ea"/>
                          <a:cs typeface="+mn-cs"/>
                        </a:rPr>
                        <a:t> R. </a:t>
                      </a:r>
                      <a:r>
                        <a:rPr lang="de-DE" sz="1100" i="0" kern="1200" dirty="0" err="1">
                          <a:solidFill>
                            <a:srgbClr val="003862"/>
                          </a:solidFill>
                          <a:latin typeface="+mn-lt"/>
                          <a:ea typeface="+mn-ea"/>
                          <a:cs typeface="+mn-cs"/>
                        </a:rPr>
                        <a:t>Column</a:t>
                      </a:r>
                      <a:r>
                        <a:rPr lang="de-DE" sz="1100" i="0" kern="1200" dirty="0">
                          <a:solidFill>
                            <a:srgbClr val="003862"/>
                          </a:solidFill>
                          <a:latin typeface="+mn-lt"/>
                          <a:ea typeface="+mn-ea"/>
                          <a:cs typeface="+mn-cs"/>
                        </a:rPr>
                        <a:t> K (</a:t>
                      </a:r>
                      <a:r>
                        <a:rPr lang="de-DE" sz="1100" i="0" kern="1200" dirty="0" err="1">
                          <a:solidFill>
                            <a:srgbClr val="003862"/>
                          </a:solidFill>
                          <a:latin typeface="+mn-lt"/>
                          <a:ea typeface="+mn-ea"/>
                          <a:cs typeface="+mn-cs"/>
                        </a:rPr>
                        <a:t>week</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start</a:t>
                      </a:r>
                      <a:r>
                        <a:rPr lang="de-DE" sz="1100" i="0" kern="1200" dirty="0">
                          <a:solidFill>
                            <a:srgbClr val="003862"/>
                          </a:solidFill>
                          <a:latin typeface="+mn-lt"/>
                          <a:ea typeface="+mn-ea"/>
                          <a:cs typeface="+mn-cs"/>
                        </a:rPr>
                        <a:t> date) </a:t>
                      </a:r>
                      <a:r>
                        <a:rPr lang="de-DE" sz="1100" i="0" kern="1200" dirty="0" err="1">
                          <a:solidFill>
                            <a:srgbClr val="003862"/>
                          </a:solidFill>
                          <a:latin typeface="+mn-lt"/>
                          <a:ea typeface="+mn-ea"/>
                          <a:cs typeface="+mn-cs"/>
                        </a:rPr>
                        <a:t>is</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required</a:t>
                      </a:r>
                      <a:r>
                        <a:rPr lang="de-DE" sz="1100" i="0" kern="1200" dirty="0">
                          <a:solidFill>
                            <a:srgbClr val="003862"/>
                          </a:solidFill>
                          <a:latin typeface="+mn-lt"/>
                          <a:ea typeface="+mn-ea"/>
                          <a:cs typeface="+mn-cs"/>
                        </a:rPr>
                        <a:t>. </a:t>
                      </a:r>
                    </a:p>
                    <a:p>
                      <a:pPr marL="171450" indent="-171450" rtl="0" fontAlgn="ctr">
                        <a:lnSpc>
                          <a:spcPct val="150000"/>
                        </a:lnSpc>
                        <a:buFont typeface="Arial" panose="020B0604020202020204" pitchFamily="34" charset="0"/>
                        <a:buChar char="•"/>
                      </a:pPr>
                      <a:r>
                        <a:rPr lang="de-DE" sz="1100" b="1" i="0" kern="1200" dirty="0">
                          <a:solidFill>
                            <a:srgbClr val="003862"/>
                          </a:solidFill>
                          <a:latin typeface="+mn-lt"/>
                          <a:ea typeface="+mn-ea"/>
                          <a:cs typeface="+mn-cs"/>
                        </a:rPr>
                        <a:t>Columns H and J</a:t>
                      </a:r>
                      <a:r>
                        <a:rPr lang="de-DE" sz="1100" i="0" kern="1200" dirty="0">
                          <a:solidFill>
                            <a:srgbClr val="003862"/>
                          </a:solidFill>
                          <a:latin typeface="+mn-lt"/>
                          <a:ea typeface="+mn-ea"/>
                          <a:cs typeface="+mn-cs"/>
                        </a:rPr>
                        <a:t>: </a:t>
                      </a:r>
                      <a:r>
                        <a:rPr lang="de-DE" sz="1100" i="1" kern="1200" dirty="0">
                          <a:solidFill>
                            <a:srgbClr val="003862"/>
                          </a:solidFill>
                          <a:latin typeface="+mn-lt"/>
                          <a:ea typeface="+mn-ea"/>
                          <a:cs typeface="+mn-cs"/>
                        </a:rPr>
                        <a:t>Price</a:t>
                      </a:r>
                      <a:r>
                        <a:rPr lang="de-DE" sz="1100" i="0" kern="1200" dirty="0">
                          <a:solidFill>
                            <a:srgbClr val="003862"/>
                          </a:solidFill>
                          <a:latin typeface="+mn-lt"/>
                          <a:ea typeface="+mn-ea"/>
                          <a:cs typeface="+mn-cs"/>
                        </a:rPr>
                        <a:t> and </a:t>
                      </a:r>
                      <a:r>
                        <a:rPr lang="de-DE" sz="1100" i="1" kern="1200" dirty="0" err="1">
                          <a:solidFill>
                            <a:srgbClr val="003862"/>
                          </a:solidFill>
                          <a:latin typeface="+mn-lt"/>
                          <a:ea typeface="+mn-ea"/>
                          <a:cs typeface="+mn-cs"/>
                        </a:rPr>
                        <a:t>UoM</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are</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required</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if</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you</a:t>
                      </a:r>
                      <a:r>
                        <a:rPr lang="de-DE" sz="1100" i="0" kern="1200" dirty="0">
                          <a:solidFill>
                            <a:srgbClr val="003862"/>
                          </a:solidFill>
                          <a:latin typeface="+mn-lt"/>
                          <a:ea typeface="+mn-ea"/>
                          <a:cs typeface="+mn-cs"/>
                        </a:rPr>
                        <a:t> do not </a:t>
                      </a:r>
                      <a:r>
                        <a:rPr lang="de-DE" sz="1100" i="0" kern="1200" dirty="0" err="1">
                          <a:solidFill>
                            <a:srgbClr val="003862"/>
                          </a:solidFill>
                          <a:latin typeface="+mn-lt"/>
                          <a:ea typeface="+mn-ea"/>
                          <a:cs typeface="+mn-cs"/>
                        </a:rPr>
                        <a:t>specify</a:t>
                      </a:r>
                      <a:r>
                        <a:rPr lang="de-DE" sz="1100" i="0" kern="1200" dirty="0">
                          <a:solidFill>
                            <a:srgbClr val="003862"/>
                          </a:solidFill>
                          <a:latin typeface="+mn-lt"/>
                          <a:ea typeface="+mn-ea"/>
                          <a:cs typeface="+mn-cs"/>
                        </a:rPr>
                        <a:t> a rate </a:t>
                      </a:r>
                      <a:r>
                        <a:rPr lang="de-DE" sz="1100" i="0" kern="1200" dirty="0" err="1">
                          <a:solidFill>
                            <a:srgbClr val="003862"/>
                          </a:solidFill>
                          <a:latin typeface="+mn-lt"/>
                          <a:ea typeface="+mn-ea"/>
                          <a:cs typeface="+mn-cs"/>
                        </a:rPr>
                        <a:t>that</a:t>
                      </a:r>
                      <a:r>
                        <a:rPr lang="de-DE" sz="1100" i="0" kern="1200" dirty="0">
                          <a:solidFill>
                            <a:srgbClr val="003862"/>
                          </a:solidFill>
                          <a:latin typeface="+mn-lt"/>
                          <a:ea typeface="+mn-ea"/>
                          <a:cs typeface="+mn-cs"/>
                        </a:rPr>
                        <a:t> was </a:t>
                      </a:r>
                      <a:r>
                        <a:rPr lang="de-DE" sz="1100" i="0" kern="1200" dirty="0" err="1">
                          <a:solidFill>
                            <a:srgbClr val="003862"/>
                          </a:solidFill>
                          <a:latin typeface="+mn-lt"/>
                          <a:ea typeface="+mn-ea"/>
                          <a:cs typeface="+mn-cs"/>
                        </a:rPr>
                        <a:t>assigned</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to</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the</a:t>
                      </a:r>
                      <a:r>
                        <a:rPr lang="de-DE" sz="1100" i="0" kern="1200" dirty="0">
                          <a:solidFill>
                            <a:srgbClr val="003862"/>
                          </a:solidFill>
                          <a:latin typeface="+mn-lt"/>
                          <a:ea typeface="+mn-ea"/>
                          <a:cs typeface="+mn-cs"/>
                        </a:rPr>
                        <a:t> PO </a:t>
                      </a:r>
                      <a:r>
                        <a:rPr lang="de-DE" sz="1100" i="0" kern="1200" dirty="0" err="1">
                          <a:solidFill>
                            <a:srgbClr val="003862"/>
                          </a:solidFill>
                          <a:latin typeface="+mn-lt"/>
                          <a:ea typeface="+mn-ea"/>
                          <a:cs typeface="+mn-cs"/>
                        </a:rPr>
                        <a:t>line</a:t>
                      </a:r>
                      <a:r>
                        <a:rPr lang="de-DE" sz="1100" i="0" kern="1200" dirty="0">
                          <a:solidFill>
                            <a:srgbClr val="003862"/>
                          </a:solidFill>
                          <a:latin typeface="+mn-lt"/>
                          <a:ea typeface="+mn-ea"/>
                          <a:cs typeface="+mn-cs"/>
                        </a:rPr>
                        <a:t> in </a:t>
                      </a:r>
                      <a:r>
                        <a:rPr lang="de-DE" sz="1100" i="0" kern="1200" dirty="0" err="1">
                          <a:solidFill>
                            <a:srgbClr val="003862"/>
                          </a:solidFill>
                          <a:latin typeface="+mn-lt"/>
                          <a:ea typeface="+mn-ea"/>
                          <a:cs typeface="+mn-cs"/>
                        </a:rPr>
                        <a:t>column</a:t>
                      </a:r>
                      <a:r>
                        <a:rPr lang="de-DE" sz="1100" i="0" kern="1200" dirty="0">
                          <a:solidFill>
                            <a:srgbClr val="003862"/>
                          </a:solidFill>
                          <a:latin typeface="+mn-lt"/>
                          <a:ea typeface="+mn-ea"/>
                          <a:cs typeface="+mn-cs"/>
                        </a:rPr>
                        <a:t> G.</a:t>
                      </a:r>
                    </a:p>
                  </a:txBody>
                  <a:tcPr anchor="ctr"/>
                </a:tc>
                <a:tc hMerge="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tc hMerge="1">
                  <a:txBody>
                    <a:bodyPr/>
                    <a:lstStyle/>
                    <a:p>
                      <a:pPr algn="ctr"/>
                      <a:endParaRPr lang="de-DE" sz="1100" kern="1200" dirty="0">
                        <a:solidFill>
                          <a:srgbClr val="003862"/>
                        </a:solidFill>
                        <a:latin typeface="+mn-lt"/>
                        <a:ea typeface="+mn-ea"/>
                        <a:cs typeface="+mn-cs"/>
                      </a:endParaRPr>
                    </a:p>
                  </a:txBody>
                  <a:tcPr anchor="ctr"/>
                </a:tc>
                <a:tc hMerge="1">
                  <a:txBody>
                    <a:bodyPr/>
                    <a:lstStyle/>
                    <a:p>
                      <a:endParaRPr lang="de-DE" sz="1100" kern="1200" dirty="0">
                        <a:solidFill>
                          <a:srgbClr val="003862"/>
                        </a:solidFill>
                        <a:latin typeface="+mn-lt"/>
                        <a:ea typeface="+mn-ea"/>
                        <a:cs typeface="+mn-cs"/>
                      </a:endParaRPr>
                    </a:p>
                  </a:txBody>
                  <a:tcPr anchor="ctr"/>
                </a:tc>
                <a:tc hMerge="1">
                  <a:txBody>
                    <a:bodyPr/>
                    <a:lstStyle/>
                    <a:p>
                      <a:endParaRPr lang="de-DE" dirty="0"/>
                    </a:p>
                  </a:txBody>
                  <a:tcPr/>
                </a:tc>
                <a:extLst>
                  <a:ext uri="{0D108BD9-81ED-4DB2-BD59-A6C34878D82A}">
                    <a16:rowId xmlns:a16="http://schemas.microsoft.com/office/drawing/2014/main" val="250636800"/>
                  </a:ext>
                </a:extLst>
              </a:tr>
            </a:tbl>
          </a:graphicData>
        </a:graphic>
      </p:graphicFrame>
      <p:sp>
        <p:nvSpPr>
          <p:cNvPr id="3" name="Rechteck 2">
            <a:extLst>
              <a:ext uri="{FF2B5EF4-FFF2-40B4-BE49-F238E27FC236}">
                <a16:creationId xmlns:a16="http://schemas.microsoft.com/office/drawing/2014/main" id="{3AC3470C-6137-4D2B-1744-CD60E0C1EA8B}"/>
              </a:ext>
            </a:extLst>
          </p:cNvPr>
          <p:cNvSpPr/>
          <p:nvPr/>
        </p:nvSpPr>
        <p:spPr>
          <a:xfrm>
            <a:off x="4235572" y="3306624"/>
            <a:ext cx="1431984" cy="107559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de-DE" sz="1400" dirty="0"/>
              <a:t>Do </a:t>
            </a:r>
            <a:r>
              <a:rPr lang="de-DE" sz="1400" dirty="0" err="1"/>
              <a:t>we</a:t>
            </a:r>
            <a:r>
              <a:rPr lang="de-DE" sz="1400" dirty="0"/>
              <a:t> </a:t>
            </a:r>
            <a:r>
              <a:rPr lang="de-DE" sz="1400" dirty="0" err="1"/>
              <a:t>need</a:t>
            </a:r>
            <a:r>
              <a:rPr lang="de-DE" sz="1400" dirty="0"/>
              <a:t> </a:t>
            </a:r>
            <a:r>
              <a:rPr lang="de-DE" sz="1400" dirty="0" err="1"/>
              <a:t>to</a:t>
            </a:r>
            <a:r>
              <a:rPr lang="de-DE" sz="1400" dirty="0"/>
              <a:t> </a:t>
            </a:r>
            <a:r>
              <a:rPr lang="de-DE" sz="1400" dirty="0" err="1"/>
              <a:t>tell</a:t>
            </a:r>
            <a:r>
              <a:rPr lang="de-DE" sz="1400" dirty="0"/>
              <a:t> </a:t>
            </a:r>
            <a:r>
              <a:rPr lang="de-DE" sz="1400" dirty="0" err="1"/>
              <a:t>people</a:t>
            </a:r>
            <a:r>
              <a:rPr lang="de-DE" sz="1400" dirty="0"/>
              <a:t> </a:t>
            </a:r>
            <a:r>
              <a:rPr lang="de-DE" sz="1400" dirty="0" err="1"/>
              <a:t>what</a:t>
            </a:r>
            <a:r>
              <a:rPr lang="de-DE" sz="1400" dirty="0"/>
              <a:t> </a:t>
            </a:r>
            <a:r>
              <a:rPr lang="de-DE" sz="1400" dirty="0" err="1"/>
              <a:t>that</a:t>
            </a:r>
            <a:r>
              <a:rPr lang="de-DE" sz="1400" dirty="0"/>
              <a:t> </a:t>
            </a:r>
            <a:r>
              <a:rPr lang="de-DE" sz="1400" dirty="0" err="1"/>
              <a:t>means</a:t>
            </a:r>
            <a:r>
              <a:rPr lang="de-DE" sz="1400" dirty="0"/>
              <a:t>?</a:t>
            </a:r>
          </a:p>
          <a:p>
            <a:pPr algn="ctr">
              <a:lnSpc>
                <a:spcPct val="110000"/>
              </a:lnSpc>
              <a:spcBef>
                <a:spcPts val="100"/>
              </a:spcBef>
              <a:spcAft>
                <a:spcPts val="100"/>
              </a:spcAft>
            </a:pPr>
            <a:r>
              <a:rPr lang="de-DE" sz="1400" dirty="0">
                <a:sym typeface="Wingdings" panose="05000000000000000000" pitchFamily="2" charset="2"/>
              </a:rPr>
              <a:t></a:t>
            </a:r>
            <a:endParaRPr lang="de-DE" sz="1400" dirty="0"/>
          </a:p>
        </p:txBody>
      </p:sp>
      <p:sp>
        <p:nvSpPr>
          <p:cNvPr id="4" name="Rechteck 3">
            <a:extLst>
              <a:ext uri="{FF2B5EF4-FFF2-40B4-BE49-F238E27FC236}">
                <a16:creationId xmlns:a16="http://schemas.microsoft.com/office/drawing/2014/main" id="{482A28C8-D504-B995-0E32-BBFB6D072F95}"/>
              </a:ext>
            </a:extLst>
          </p:cNvPr>
          <p:cNvSpPr/>
          <p:nvPr/>
        </p:nvSpPr>
        <p:spPr>
          <a:xfrm>
            <a:off x="4155059" y="5399968"/>
            <a:ext cx="1431984" cy="107559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de-DE" sz="1400" dirty="0"/>
              <a:t>Do </a:t>
            </a:r>
            <a:r>
              <a:rPr lang="de-DE" sz="1400" dirty="0" err="1"/>
              <a:t>we</a:t>
            </a:r>
            <a:r>
              <a:rPr lang="de-DE" sz="1400" dirty="0"/>
              <a:t> </a:t>
            </a:r>
            <a:r>
              <a:rPr lang="de-DE" sz="1400" dirty="0" err="1"/>
              <a:t>need</a:t>
            </a:r>
            <a:r>
              <a:rPr lang="de-DE" sz="1400" dirty="0"/>
              <a:t> </a:t>
            </a:r>
            <a:r>
              <a:rPr lang="de-DE" sz="1400" dirty="0" err="1"/>
              <a:t>to</a:t>
            </a:r>
            <a:r>
              <a:rPr lang="de-DE" sz="1400" dirty="0"/>
              <a:t> </a:t>
            </a:r>
            <a:r>
              <a:rPr lang="de-DE" sz="1400" dirty="0" err="1"/>
              <a:t>tell</a:t>
            </a:r>
            <a:r>
              <a:rPr lang="de-DE" sz="1400" dirty="0"/>
              <a:t> </a:t>
            </a:r>
            <a:r>
              <a:rPr lang="de-DE" sz="1400" dirty="0" err="1"/>
              <a:t>people</a:t>
            </a:r>
            <a:r>
              <a:rPr lang="de-DE" sz="1400" dirty="0"/>
              <a:t> </a:t>
            </a:r>
            <a:r>
              <a:rPr lang="de-DE" sz="1400" dirty="0" err="1"/>
              <a:t>what</a:t>
            </a:r>
            <a:r>
              <a:rPr lang="de-DE" sz="1400" dirty="0"/>
              <a:t> </a:t>
            </a:r>
            <a:r>
              <a:rPr lang="de-DE" sz="1400" dirty="0" err="1"/>
              <a:t>that</a:t>
            </a:r>
            <a:r>
              <a:rPr lang="de-DE" sz="1400" dirty="0"/>
              <a:t> </a:t>
            </a:r>
            <a:r>
              <a:rPr lang="de-DE" sz="1400" dirty="0" err="1"/>
              <a:t>means</a:t>
            </a:r>
            <a:r>
              <a:rPr lang="de-DE" sz="1400" dirty="0"/>
              <a:t>?</a:t>
            </a:r>
          </a:p>
          <a:p>
            <a:pPr algn="ctr">
              <a:lnSpc>
                <a:spcPct val="110000"/>
              </a:lnSpc>
              <a:spcBef>
                <a:spcPts val="100"/>
              </a:spcBef>
              <a:spcAft>
                <a:spcPts val="100"/>
              </a:spcAft>
            </a:pPr>
            <a:r>
              <a:rPr lang="de-DE" sz="1400" dirty="0">
                <a:sym typeface="Wingdings" panose="05000000000000000000" pitchFamily="2" charset="2"/>
              </a:rPr>
              <a:t></a:t>
            </a:r>
            <a:endParaRPr lang="de-DE" sz="1400" dirty="0"/>
          </a:p>
        </p:txBody>
      </p:sp>
    </p:spTree>
    <p:custDataLst>
      <p:tags r:id="rId1"/>
    </p:custDataLst>
    <p:extLst>
      <p:ext uri="{BB962C8B-B14F-4D97-AF65-F5344CB8AC3E}">
        <p14:creationId xmlns:p14="http://schemas.microsoft.com/office/powerpoint/2010/main" val="3893271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8AEA63-E264-1531-A196-918034C31775}"/>
              </a:ext>
            </a:extLst>
          </p:cNvPr>
          <p:cNvPicPr>
            <a:picLocks noChangeAspect="1"/>
          </p:cNvPicPr>
          <p:nvPr/>
        </p:nvPicPr>
        <p:blipFill>
          <a:blip r:embed="rId2"/>
          <a:stretch>
            <a:fillRect/>
          </a:stretch>
        </p:blipFill>
        <p:spPr>
          <a:xfrm>
            <a:off x="75873" y="1866189"/>
            <a:ext cx="6706254" cy="1715211"/>
          </a:xfrm>
          <a:prstGeom prst="rect">
            <a:avLst/>
          </a:prstGeom>
        </p:spPr>
      </p:pic>
      <p:sp>
        <p:nvSpPr>
          <p:cNvPr id="4" name="TextBox 3">
            <a:extLst>
              <a:ext uri="{FF2B5EF4-FFF2-40B4-BE49-F238E27FC236}">
                <a16:creationId xmlns:a16="http://schemas.microsoft.com/office/drawing/2014/main" id="{D83BF742-628D-658B-8310-F995A10280FA}"/>
              </a:ext>
            </a:extLst>
          </p:cNvPr>
          <p:cNvSpPr txBox="1"/>
          <p:nvPr/>
        </p:nvSpPr>
        <p:spPr>
          <a:xfrm>
            <a:off x="182389" y="1542176"/>
            <a:ext cx="6395235" cy="184666"/>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Please find below the template previously described in slide 4. Fields in red are mandatory.</a:t>
            </a:r>
          </a:p>
        </p:txBody>
      </p:sp>
      <p:pic>
        <p:nvPicPr>
          <p:cNvPr id="6" name="Picture 5">
            <a:extLst>
              <a:ext uri="{FF2B5EF4-FFF2-40B4-BE49-F238E27FC236}">
                <a16:creationId xmlns:a16="http://schemas.microsoft.com/office/drawing/2014/main" id="{8045D499-6F6D-BA53-5CDF-F9ED60706C4A}"/>
              </a:ext>
            </a:extLst>
          </p:cNvPr>
          <p:cNvPicPr>
            <a:picLocks noChangeAspect="1"/>
          </p:cNvPicPr>
          <p:nvPr/>
        </p:nvPicPr>
        <p:blipFill>
          <a:blip r:embed="rId3"/>
          <a:stretch>
            <a:fillRect/>
          </a:stretch>
        </p:blipFill>
        <p:spPr>
          <a:xfrm>
            <a:off x="75873" y="6490172"/>
            <a:ext cx="6706254" cy="2260724"/>
          </a:xfrm>
          <a:prstGeom prst="rect">
            <a:avLst/>
          </a:prstGeom>
        </p:spPr>
      </p:pic>
      <p:sp>
        <p:nvSpPr>
          <p:cNvPr id="7" name="TextBox 6">
            <a:extLst>
              <a:ext uri="{FF2B5EF4-FFF2-40B4-BE49-F238E27FC236}">
                <a16:creationId xmlns:a16="http://schemas.microsoft.com/office/drawing/2014/main" id="{EDAFD4DE-72AC-9D96-9D9A-E3CC88E4B291}"/>
              </a:ext>
            </a:extLst>
          </p:cNvPr>
          <p:cNvSpPr txBox="1"/>
          <p:nvPr/>
        </p:nvSpPr>
        <p:spPr>
          <a:xfrm>
            <a:off x="182388" y="3759314"/>
            <a:ext cx="6395235" cy="2585323"/>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Further</a:t>
            </a:r>
            <a:r>
              <a:rPr lang="en-US" sz="1200" dirty="0">
                <a:solidFill>
                  <a:srgbClr val="FF0000"/>
                </a:solidFill>
                <a:latin typeface="Arial" panose="020B0604020202020204" pitchFamily="34" charset="0"/>
                <a:cs typeface="Arial" panose="020B0604020202020204" pitchFamily="34" charset="0"/>
              </a:rPr>
              <a:t>,</a:t>
            </a:r>
            <a:r>
              <a:rPr lang="en-US" sz="1200" dirty="0">
                <a:solidFill>
                  <a:srgbClr val="003862"/>
                </a:solidFill>
                <a:latin typeface="Arial" panose="020B0604020202020204" pitchFamily="34" charset="0"/>
                <a:cs typeface="Arial" panose="020B0604020202020204" pitchFamily="34" charset="0"/>
              </a:rPr>
              <a:t> you have an example of a template filled in for 2 Orders (one with </a:t>
            </a:r>
            <a:r>
              <a:rPr lang="en-US" sz="1200" dirty="0">
                <a:solidFill>
                  <a:srgbClr val="FF0000"/>
                </a:solidFill>
                <a:latin typeface="Arial" panose="020B0604020202020204" pitchFamily="34" charset="0"/>
                <a:cs typeface="Arial" panose="020B0604020202020204" pitchFamily="34" charset="0"/>
              </a:rPr>
              <a:t>two</a:t>
            </a:r>
            <a:r>
              <a:rPr lang="en-US" sz="1200" dirty="0">
                <a:solidFill>
                  <a:srgbClr val="003862"/>
                </a:solidFill>
                <a:latin typeface="Arial" panose="020B0604020202020204" pitchFamily="34" charset="0"/>
                <a:cs typeface="Arial" panose="020B0604020202020204" pitchFamily="34" charset="0"/>
              </a:rPr>
              <a:t> </a:t>
            </a:r>
            <a:r>
              <a:rPr lang="en-US" sz="1200" dirty="0">
                <a:solidFill>
                  <a:srgbClr val="FF0000"/>
                </a:solidFill>
                <a:latin typeface="Arial" panose="020B0604020202020204" pitchFamily="34" charset="0"/>
                <a:cs typeface="Arial" panose="020B0604020202020204" pitchFamily="34" charset="0"/>
              </a:rPr>
              <a:t>l</a:t>
            </a:r>
            <a:r>
              <a:rPr lang="en-US" sz="1200" dirty="0">
                <a:solidFill>
                  <a:srgbClr val="003862"/>
                </a:solidFill>
                <a:latin typeface="Arial" panose="020B0604020202020204" pitchFamily="34" charset="0"/>
                <a:cs typeface="Arial" panose="020B0604020202020204" pitchFamily="34" charset="0"/>
              </a:rPr>
              <a:t>ine </a:t>
            </a:r>
            <a:r>
              <a:rPr lang="en-US" sz="1200" dirty="0">
                <a:solidFill>
                  <a:srgbClr val="FF0000"/>
                </a:solidFill>
                <a:latin typeface="Arial" panose="020B0604020202020204" pitchFamily="34" charset="0"/>
                <a:cs typeface="Arial" panose="020B0604020202020204" pitchFamily="34" charset="0"/>
              </a:rPr>
              <a:t>i</a:t>
            </a:r>
            <a:r>
              <a:rPr lang="en-US" sz="1200" dirty="0">
                <a:solidFill>
                  <a:srgbClr val="003862"/>
                </a:solidFill>
                <a:latin typeface="Arial" panose="020B0604020202020204" pitchFamily="34" charset="0"/>
                <a:cs typeface="Arial" panose="020B0604020202020204" pitchFamily="34" charset="0"/>
              </a:rPr>
              <a:t>tems and one with a single </a:t>
            </a:r>
            <a:r>
              <a:rPr lang="en-US" sz="1200" dirty="0">
                <a:solidFill>
                  <a:srgbClr val="FF0000"/>
                </a:solidFill>
                <a:latin typeface="Arial" panose="020B0604020202020204" pitchFamily="34" charset="0"/>
                <a:cs typeface="Arial" panose="020B0604020202020204" pitchFamily="34" charset="0"/>
              </a:rPr>
              <a:t>l</a:t>
            </a:r>
            <a:r>
              <a:rPr lang="en-US" sz="1200" dirty="0">
                <a:solidFill>
                  <a:srgbClr val="003862"/>
                </a:solidFill>
                <a:latin typeface="Arial" panose="020B0604020202020204" pitchFamily="34" charset="0"/>
                <a:cs typeface="Arial" panose="020B0604020202020204" pitchFamily="34" charset="0"/>
              </a:rPr>
              <a:t>ine </a:t>
            </a:r>
            <a:r>
              <a:rPr lang="en-US" sz="1200" dirty="0">
                <a:solidFill>
                  <a:srgbClr val="FF0000"/>
                </a:solidFill>
                <a:latin typeface="Arial" panose="020B0604020202020204" pitchFamily="34" charset="0"/>
                <a:cs typeface="Arial" panose="020B0604020202020204" pitchFamily="34" charset="0"/>
              </a:rPr>
              <a:t>i</a:t>
            </a:r>
            <a:r>
              <a:rPr lang="en-US" sz="1200" dirty="0">
                <a:solidFill>
                  <a:srgbClr val="003862"/>
                </a:solidFill>
                <a:latin typeface="Arial" panose="020B0604020202020204" pitchFamily="34" charset="0"/>
                <a:cs typeface="Arial" panose="020B0604020202020204" pitchFamily="34" charset="0"/>
              </a:rPr>
              <a:t>tem) using the bulk upload functionality.</a:t>
            </a:r>
          </a:p>
          <a:p>
            <a:endParaRPr lang="en-US" sz="1200" dirty="0">
              <a:solidFill>
                <a:srgbClr val="003862"/>
              </a:solidFill>
              <a:latin typeface="Arial" panose="020B0604020202020204" pitchFamily="34" charset="0"/>
              <a:cs typeface="Arial" panose="020B0604020202020204" pitchFamily="34" charset="0"/>
            </a:endParaRPr>
          </a:p>
          <a:p>
            <a:r>
              <a:rPr lang="en-US" sz="1200" dirty="0">
                <a:solidFill>
                  <a:srgbClr val="003862"/>
                </a:solidFill>
                <a:latin typeface="Arial" panose="020B0604020202020204" pitchFamily="34" charset="0"/>
                <a:cs typeface="Arial" panose="020B0604020202020204" pitchFamily="34" charset="0"/>
              </a:rPr>
              <a:t>For each PO you must </a:t>
            </a:r>
            <a:r>
              <a:rPr lang="en-US" sz="1200" dirty="0">
                <a:solidFill>
                  <a:srgbClr val="FF0000"/>
                </a:solidFill>
                <a:latin typeface="Arial" panose="020B0604020202020204" pitchFamily="34" charset="0"/>
                <a:cs typeface="Arial" panose="020B0604020202020204" pitchFamily="34" charset="0"/>
              </a:rPr>
              <a:t>fill in</a:t>
            </a:r>
            <a:r>
              <a:rPr lang="en-US" sz="1200" dirty="0">
                <a:solidFill>
                  <a:srgbClr val="003862"/>
                </a:solidFill>
                <a:latin typeface="Arial" panose="020B0604020202020204" pitchFamily="34" charset="0"/>
                <a:cs typeface="Arial" panose="020B0604020202020204" pitchFamily="34" charset="0"/>
              </a:rPr>
              <a:t> the next rows using the same header template, completing only the necessary information. </a:t>
            </a:r>
            <a:r>
              <a:rPr lang="en-US" sz="1200" dirty="0">
                <a:solidFill>
                  <a:srgbClr val="FF0000"/>
                </a:solidFill>
                <a:latin typeface="Arial" panose="020B0604020202020204" pitchFamily="34" charset="0"/>
                <a:cs typeface="Arial" panose="020B0604020202020204" pitchFamily="34" charset="0"/>
              </a:rPr>
              <a:t>The s</a:t>
            </a:r>
            <a:r>
              <a:rPr lang="en-US" sz="1200" dirty="0">
                <a:solidFill>
                  <a:srgbClr val="003862"/>
                </a:solidFill>
                <a:latin typeface="Arial" panose="020B0604020202020204" pitchFamily="34" charset="0"/>
                <a:cs typeface="Arial" panose="020B0604020202020204" pitchFamily="34" charset="0"/>
              </a:rPr>
              <a:t>ame rule applies if a PO has multiple line items.</a:t>
            </a:r>
          </a:p>
          <a:p>
            <a:endParaRPr lang="en-US" sz="1200" dirty="0">
              <a:solidFill>
                <a:srgbClr val="003862"/>
              </a:solidFill>
              <a:latin typeface="Arial" panose="020B0604020202020204" pitchFamily="34" charset="0"/>
              <a:cs typeface="Arial" panose="020B0604020202020204" pitchFamily="34" charset="0"/>
            </a:endParaRPr>
          </a:p>
          <a:p>
            <a:r>
              <a:rPr lang="en-US" sz="1200" dirty="0">
                <a:solidFill>
                  <a:srgbClr val="003862"/>
                </a:solidFill>
                <a:latin typeface="Arial" panose="020B0604020202020204" pitchFamily="34" charset="0"/>
                <a:cs typeface="Arial" panose="020B0604020202020204" pitchFamily="34" charset="0"/>
              </a:rPr>
              <a:t>To ensure the template is properly filled in, we have color</a:t>
            </a:r>
            <a:r>
              <a:rPr lang="en-US" sz="1200" dirty="0">
                <a:solidFill>
                  <a:srgbClr val="FF0000"/>
                </a:solidFill>
                <a:latin typeface="Arial" panose="020B0604020202020204" pitchFamily="34" charset="0"/>
                <a:cs typeface="Arial" panose="020B0604020202020204" pitchFamily="34" charset="0"/>
              </a:rPr>
              <a:t>-</a:t>
            </a:r>
            <a:r>
              <a:rPr lang="en-US" sz="1200" dirty="0">
                <a:solidFill>
                  <a:srgbClr val="003862"/>
                </a:solidFill>
                <a:latin typeface="Arial" panose="020B0604020202020204" pitchFamily="34" charset="0"/>
                <a:cs typeface="Arial" panose="020B0604020202020204" pitchFamily="34" charset="0"/>
              </a:rPr>
              <a:t>coded the fields based on the Header Rows:</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Service Sheet Header Fields – marked in green</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Service Line Fields – marked in purple</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Service Detail Line Fields – marked in blue</a:t>
            </a:r>
          </a:p>
          <a:p>
            <a:pPr marL="171450" indent="-171450">
              <a:buFont typeface="Arial" panose="020B0604020202020204" pitchFamily="34" charset="0"/>
              <a:buChar char="•"/>
            </a:pPr>
            <a:endParaRPr lang="en-US" sz="1200" dirty="0">
              <a:solidFill>
                <a:srgbClr val="003862"/>
              </a:solidFill>
              <a:latin typeface="Arial" panose="020B0604020202020204" pitchFamily="34" charset="0"/>
              <a:cs typeface="Arial" panose="020B0604020202020204" pitchFamily="34" charset="0"/>
            </a:endParaRPr>
          </a:p>
          <a:p>
            <a:r>
              <a:rPr lang="en-US" sz="1200" dirty="0">
                <a:solidFill>
                  <a:srgbClr val="003862"/>
                </a:solidFill>
                <a:latin typeface="Arial" panose="020B0604020202020204" pitchFamily="34" charset="0"/>
                <a:cs typeface="Arial" panose="020B0604020202020204" pitchFamily="34" charset="0"/>
              </a:rPr>
              <a:t>For each additional </a:t>
            </a:r>
            <a:r>
              <a:rPr lang="en-US" sz="1200" dirty="0">
                <a:solidFill>
                  <a:srgbClr val="FF0000"/>
                </a:solidFill>
                <a:latin typeface="Arial" panose="020B0604020202020204" pitchFamily="34" charset="0"/>
                <a:cs typeface="Arial" panose="020B0604020202020204" pitchFamily="34" charset="0"/>
              </a:rPr>
              <a:t>l</a:t>
            </a:r>
            <a:r>
              <a:rPr lang="en-US" sz="1200" dirty="0">
                <a:solidFill>
                  <a:srgbClr val="003862"/>
                </a:solidFill>
                <a:latin typeface="Arial" panose="020B0604020202020204" pitchFamily="34" charset="0"/>
                <a:cs typeface="Arial" panose="020B0604020202020204" pitchFamily="34" charset="0"/>
              </a:rPr>
              <a:t>ine </a:t>
            </a:r>
            <a:r>
              <a:rPr lang="en-US" sz="1200" dirty="0">
                <a:solidFill>
                  <a:srgbClr val="FF0000"/>
                </a:solidFill>
                <a:latin typeface="Arial" panose="020B0604020202020204" pitchFamily="34" charset="0"/>
                <a:cs typeface="Arial" panose="020B0604020202020204" pitchFamily="34" charset="0"/>
              </a:rPr>
              <a:t>i</a:t>
            </a:r>
            <a:r>
              <a:rPr lang="en-US" sz="1200" dirty="0">
                <a:solidFill>
                  <a:srgbClr val="003862"/>
                </a:solidFill>
                <a:latin typeface="Arial" panose="020B0604020202020204" pitchFamily="34" charset="0"/>
                <a:cs typeface="Arial" panose="020B0604020202020204" pitchFamily="34" charset="0"/>
              </a:rPr>
              <a:t>tem that you would like to add to the template, the section in yellow must be copied.</a:t>
            </a:r>
          </a:p>
        </p:txBody>
      </p:sp>
      <p:sp>
        <p:nvSpPr>
          <p:cNvPr id="8" name="Rectangle 7">
            <a:extLst>
              <a:ext uri="{FF2B5EF4-FFF2-40B4-BE49-F238E27FC236}">
                <a16:creationId xmlns:a16="http://schemas.microsoft.com/office/drawing/2014/main" id="{11500C1C-AFE8-D17E-6213-767AFA183F06}"/>
              </a:ext>
            </a:extLst>
          </p:cNvPr>
          <p:cNvSpPr/>
          <p:nvPr/>
        </p:nvSpPr>
        <p:spPr>
          <a:xfrm>
            <a:off x="306605" y="6718073"/>
            <a:ext cx="6475522"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43CE9CEB-0B97-9448-2E0B-65C688550A66}"/>
              </a:ext>
            </a:extLst>
          </p:cNvPr>
          <p:cNvSpPr/>
          <p:nvPr/>
        </p:nvSpPr>
        <p:spPr>
          <a:xfrm>
            <a:off x="1589304" y="7213373"/>
            <a:ext cx="1979395"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C616307C-66B7-6746-3A93-912912D0D6F3}"/>
              </a:ext>
            </a:extLst>
          </p:cNvPr>
          <p:cNvSpPr/>
          <p:nvPr/>
        </p:nvSpPr>
        <p:spPr>
          <a:xfrm>
            <a:off x="1589304" y="7721373"/>
            <a:ext cx="1979395"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A7F9A19F-E329-41D5-42A2-88D684FE8061}"/>
              </a:ext>
            </a:extLst>
          </p:cNvPr>
          <p:cNvSpPr/>
          <p:nvPr/>
        </p:nvSpPr>
        <p:spPr>
          <a:xfrm>
            <a:off x="1589304" y="8229373"/>
            <a:ext cx="1979395"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F7F582BB-622F-0F2C-1B8A-203E0DCF941B}"/>
              </a:ext>
            </a:extLst>
          </p:cNvPr>
          <p:cNvSpPr/>
          <p:nvPr/>
        </p:nvSpPr>
        <p:spPr>
          <a:xfrm>
            <a:off x="306605" y="6877820"/>
            <a:ext cx="5281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DF8D11C3-4F73-B550-CF90-FA029B54F7E0}"/>
              </a:ext>
            </a:extLst>
          </p:cNvPr>
          <p:cNvSpPr/>
          <p:nvPr/>
        </p:nvSpPr>
        <p:spPr>
          <a:xfrm>
            <a:off x="1589304" y="7389893"/>
            <a:ext cx="1979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9EEDD922-F96B-3828-A8AE-48ADC9903595}"/>
              </a:ext>
            </a:extLst>
          </p:cNvPr>
          <p:cNvSpPr/>
          <p:nvPr/>
        </p:nvSpPr>
        <p:spPr>
          <a:xfrm>
            <a:off x="1589304" y="7897893"/>
            <a:ext cx="1979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5" name="Rectangle 14">
            <a:extLst>
              <a:ext uri="{FF2B5EF4-FFF2-40B4-BE49-F238E27FC236}">
                <a16:creationId xmlns:a16="http://schemas.microsoft.com/office/drawing/2014/main" id="{0B473EE3-E78C-F5A2-66A3-73E5E29F7747}"/>
              </a:ext>
            </a:extLst>
          </p:cNvPr>
          <p:cNvSpPr/>
          <p:nvPr/>
        </p:nvSpPr>
        <p:spPr>
          <a:xfrm>
            <a:off x="1589304" y="8399082"/>
            <a:ext cx="1979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6" name="Rectangle 15">
            <a:extLst>
              <a:ext uri="{FF2B5EF4-FFF2-40B4-BE49-F238E27FC236}">
                <a16:creationId xmlns:a16="http://schemas.microsoft.com/office/drawing/2014/main" id="{B34048A6-E48C-EFA3-E861-9E2074C9A6C8}"/>
              </a:ext>
            </a:extLst>
          </p:cNvPr>
          <p:cNvSpPr/>
          <p:nvPr/>
        </p:nvSpPr>
        <p:spPr>
          <a:xfrm>
            <a:off x="1589304" y="7554993"/>
            <a:ext cx="5192823"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7" name="Rectangle 16">
            <a:extLst>
              <a:ext uri="{FF2B5EF4-FFF2-40B4-BE49-F238E27FC236}">
                <a16:creationId xmlns:a16="http://schemas.microsoft.com/office/drawing/2014/main" id="{9B1F5E86-BC41-8C57-5116-0834E0AFA67E}"/>
              </a:ext>
            </a:extLst>
          </p:cNvPr>
          <p:cNvSpPr/>
          <p:nvPr/>
        </p:nvSpPr>
        <p:spPr>
          <a:xfrm>
            <a:off x="1589303" y="8063297"/>
            <a:ext cx="5192823"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8" name="Rectangle 17">
            <a:extLst>
              <a:ext uri="{FF2B5EF4-FFF2-40B4-BE49-F238E27FC236}">
                <a16:creationId xmlns:a16="http://schemas.microsoft.com/office/drawing/2014/main" id="{E8BC7E34-8214-E000-2E07-75E468066327}"/>
              </a:ext>
            </a:extLst>
          </p:cNvPr>
          <p:cNvSpPr/>
          <p:nvPr/>
        </p:nvSpPr>
        <p:spPr>
          <a:xfrm>
            <a:off x="1589303" y="8570745"/>
            <a:ext cx="5192823"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9" name="Rectangle 18">
            <a:extLst>
              <a:ext uri="{FF2B5EF4-FFF2-40B4-BE49-F238E27FC236}">
                <a16:creationId xmlns:a16="http://schemas.microsoft.com/office/drawing/2014/main" id="{37F18358-4A80-2255-DAC3-9AE85C9AC14B}"/>
              </a:ext>
            </a:extLst>
          </p:cNvPr>
          <p:cNvSpPr/>
          <p:nvPr/>
        </p:nvSpPr>
        <p:spPr>
          <a:xfrm>
            <a:off x="306605" y="7059997"/>
            <a:ext cx="6475521"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0" name="Rectangle 19">
            <a:extLst>
              <a:ext uri="{FF2B5EF4-FFF2-40B4-BE49-F238E27FC236}">
                <a16:creationId xmlns:a16="http://schemas.microsoft.com/office/drawing/2014/main" id="{E23BA3AE-97DC-F9C1-032C-39D82A8852CD}"/>
              </a:ext>
            </a:extLst>
          </p:cNvPr>
          <p:cNvSpPr/>
          <p:nvPr/>
        </p:nvSpPr>
        <p:spPr>
          <a:xfrm>
            <a:off x="306605" y="7226073"/>
            <a:ext cx="1260000" cy="48381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1" name="TextBox 20">
            <a:extLst>
              <a:ext uri="{FF2B5EF4-FFF2-40B4-BE49-F238E27FC236}">
                <a16:creationId xmlns:a16="http://schemas.microsoft.com/office/drawing/2014/main" id="{3DD4EDDC-BE80-1F23-8F75-F2E1305EEE36}"/>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Service Entry Sheet Template</a:t>
            </a:r>
          </a:p>
        </p:txBody>
      </p:sp>
    </p:spTree>
    <p:extLst>
      <p:ext uri="{BB962C8B-B14F-4D97-AF65-F5344CB8AC3E}">
        <p14:creationId xmlns:p14="http://schemas.microsoft.com/office/powerpoint/2010/main" val="422838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F0154A-A61B-C00A-7F9D-A66BA4551160}"/>
              </a:ext>
            </a:extLst>
          </p:cNvPr>
          <p:cNvPicPr>
            <a:picLocks noChangeAspect="1"/>
          </p:cNvPicPr>
          <p:nvPr/>
        </p:nvPicPr>
        <p:blipFill>
          <a:blip r:embed="rId2"/>
          <a:stretch>
            <a:fillRect/>
          </a:stretch>
        </p:blipFill>
        <p:spPr>
          <a:xfrm>
            <a:off x="901700" y="4648200"/>
            <a:ext cx="5054600" cy="1719704"/>
          </a:xfrm>
          <a:prstGeom prst="rect">
            <a:avLst/>
          </a:prstGeom>
          <a:ln>
            <a:solidFill>
              <a:srgbClr val="003862"/>
            </a:solidFill>
          </a:ln>
        </p:spPr>
      </p:pic>
      <p:pic>
        <p:nvPicPr>
          <p:cNvPr id="7" name="Picture 6">
            <a:extLst>
              <a:ext uri="{FF2B5EF4-FFF2-40B4-BE49-F238E27FC236}">
                <a16:creationId xmlns:a16="http://schemas.microsoft.com/office/drawing/2014/main" id="{C51D7FAB-671D-3BB0-16E8-1D8141281904}"/>
              </a:ext>
            </a:extLst>
          </p:cNvPr>
          <p:cNvPicPr>
            <a:picLocks noChangeAspect="1"/>
          </p:cNvPicPr>
          <p:nvPr/>
        </p:nvPicPr>
        <p:blipFill>
          <a:blip r:embed="rId3"/>
          <a:stretch>
            <a:fillRect/>
          </a:stretch>
        </p:blipFill>
        <p:spPr>
          <a:xfrm>
            <a:off x="901700" y="7132848"/>
            <a:ext cx="5054600" cy="1609838"/>
          </a:xfrm>
          <a:prstGeom prst="rect">
            <a:avLst/>
          </a:prstGeom>
          <a:ln>
            <a:solidFill>
              <a:srgbClr val="003862"/>
            </a:solidFill>
          </a:ln>
        </p:spPr>
      </p:pic>
      <p:pic>
        <p:nvPicPr>
          <p:cNvPr id="8" name="Picture 7">
            <a:extLst>
              <a:ext uri="{FF2B5EF4-FFF2-40B4-BE49-F238E27FC236}">
                <a16:creationId xmlns:a16="http://schemas.microsoft.com/office/drawing/2014/main" id="{C48DE877-158B-49F4-7FE4-C25A617CDF8A}"/>
              </a:ext>
            </a:extLst>
          </p:cNvPr>
          <p:cNvPicPr>
            <a:picLocks noChangeAspect="1"/>
          </p:cNvPicPr>
          <p:nvPr/>
        </p:nvPicPr>
        <p:blipFill>
          <a:blip r:embed="rId4"/>
          <a:stretch>
            <a:fillRect/>
          </a:stretch>
        </p:blipFill>
        <p:spPr>
          <a:xfrm>
            <a:off x="547227" y="1870245"/>
            <a:ext cx="5633935" cy="2301544"/>
          </a:xfrm>
          <a:prstGeom prst="rect">
            <a:avLst/>
          </a:prstGeom>
          <a:ln w="6350">
            <a:solidFill>
              <a:srgbClr val="003862"/>
            </a:solidFill>
          </a:ln>
        </p:spPr>
      </p:pic>
      <p:sp>
        <p:nvSpPr>
          <p:cNvPr id="9" name="Rectangle 8">
            <a:extLst>
              <a:ext uri="{FF2B5EF4-FFF2-40B4-BE49-F238E27FC236}">
                <a16:creationId xmlns:a16="http://schemas.microsoft.com/office/drawing/2014/main" id="{94B67CFA-D3E0-3AB0-2233-EA78815D23EB}"/>
              </a:ext>
            </a:extLst>
          </p:cNvPr>
          <p:cNvSpPr/>
          <p:nvPr/>
        </p:nvSpPr>
        <p:spPr>
          <a:xfrm>
            <a:off x="848405" y="3350326"/>
            <a:ext cx="1208995" cy="27432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0" name="Oval 9">
            <a:extLst>
              <a:ext uri="{FF2B5EF4-FFF2-40B4-BE49-F238E27FC236}">
                <a16:creationId xmlns:a16="http://schemas.microsoft.com/office/drawing/2014/main" id="{09070C00-20D0-AF5D-48E3-AF86443E7C07}"/>
              </a:ext>
            </a:extLst>
          </p:cNvPr>
          <p:cNvSpPr/>
          <p:nvPr/>
        </p:nvSpPr>
        <p:spPr>
          <a:xfrm>
            <a:off x="676838" y="3168555"/>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7</a:t>
            </a:r>
          </a:p>
        </p:txBody>
      </p:sp>
      <p:sp>
        <p:nvSpPr>
          <p:cNvPr id="11" name="TextBox 10">
            <a:extLst>
              <a:ext uri="{FF2B5EF4-FFF2-40B4-BE49-F238E27FC236}">
                <a16:creationId xmlns:a16="http://schemas.microsoft.com/office/drawing/2014/main" id="{B904731F-AEA9-C7A7-C3C0-589C30EFE485}"/>
              </a:ext>
            </a:extLst>
          </p:cNvPr>
          <p:cNvSpPr txBox="1"/>
          <p:nvPr/>
        </p:nvSpPr>
        <p:spPr>
          <a:xfrm>
            <a:off x="231382" y="1342630"/>
            <a:ext cx="6395235" cy="369332"/>
          </a:xfrm>
          <a:prstGeom prst="rect">
            <a:avLst/>
          </a:prstGeom>
          <a:noFill/>
        </p:spPr>
        <p:txBody>
          <a:bodyPr wrap="square" lIns="0" tIns="0" rIns="0" bIns="0" rtlCol="0">
            <a:spAutoFit/>
          </a:bodyPr>
          <a:lstStyle/>
          <a:p>
            <a:pPr marL="228600" indent="-228600">
              <a:buFont typeface="+mj-lt"/>
              <a:buAutoNum type="arabicPeriod" startAt="7"/>
            </a:pPr>
            <a:r>
              <a:rPr lang="en-US" sz="1200" dirty="0">
                <a:solidFill>
                  <a:srgbClr val="003862"/>
                </a:solidFill>
                <a:latin typeface="Arial" panose="020B0604020202020204" pitchFamily="34" charset="0"/>
                <a:cs typeface="Arial" panose="020B0604020202020204" pitchFamily="34" charset="0"/>
              </a:rPr>
              <a:t>Once you have finalized the template and saved it, you can proceed to upload it by clicking “Choose file”, selecting your file and clicking on “Start Upload”.</a:t>
            </a:r>
          </a:p>
        </p:txBody>
      </p:sp>
      <p:sp>
        <p:nvSpPr>
          <p:cNvPr id="12" name="TextBox 11">
            <a:extLst>
              <a:ext uri="{FF2B5EF4-FFF2-40B4-BE49-F238E27FC236}">
                <a16:creationId xmlns:a16="http://schemas.microsoft.com/office/drawing/2014/main" id="{E1931775-2142-64AC-965B-F40A366A80D7}"/>
              </a:ext>
            </a:extLst>
          </p:cNvPr>
          <p:cNvSpPr txBox="1"/>
          <p:nvPr/>
        </p:nvSpPr>
        <p:spPr>
          <a:xfrm>
            <a:off x="231381" y="4330072"/>
            <a:ext cx="6395235" cy="184666"/>
          </a:xfrm>
          <a:prstGeom prst="rect">
            <a:avLst/>
          </a:prstGeom>
          <a:noFill/>
        </p:spPr>
        <p:txBody>
          <a:bodyPr wrap="square" lIns="0" tIns="0" rIns="0" bIns="0" rtlCol="0">
            <a:spAutoFit/>
          </a:bodyPr>
          <a:lstStyle/>
          <a:p>
            <a:pPr marL="228600" indent="-228600">
              <a:buFont typeface="+mj-lt"/>
              <a:buAutoNum type="arabicPeriod" startAt="8"/>
            </a:pPr>
            <a:r>
              <a:rPr lang="en-US" sz="1200" dirty="0">
                <a:solidFill>
                  <a:srgbClr val="003862"/>
                </a:solidFill>
                <a:latin typeface="Arial" panose="020B0604020202020204" pitchFamily="34" charset="0"/>
                <a:cs typeface="Arial" panose="020B0604020202020204" pitchFamily="34" charset="0"/>
              </a:rPr>
              <a:t>Coupa will show you the progress on the lines you have uploaded.</a:t>
            </a:r>
          </a:p>
        </p:txBody>
      </p:sp>
      <p:sp>
        <p:nvSpPr>
          <p:cNvPr id="13" name="TextBox 12">
            <a:extLst>
              <a:ext uri="{FF2B5EF4-FFF2-40B4-BE49-F238E27FC236}">
                <a16:creationId xmlns:a16="http://schemas.microsoft.com/office/drawing/2014/main" id="{EED8A024-07AA-7203-8960-B5CCDF00159D}"/>
              </a:ext>
            </a:extLst>
          </p:cNvPr>
          <p:cNvSpPr txBox="1"/>
          <p:nvPr/>
        </p:nvSpPr>
        <p:spPr>
          <a:xfrm>
            <a:off x="231380" y="6659741"/>
            <a:ext cx="6395235" cy="369332"/>
          </a:xfrm>
          <a:prstGeom prst="rect">
            <a:avLst/>
          </a:prstGeom>
          <a:noFill/>
        </p:spPr>
        <p:txBody>
          <a:bodyPr wrap="square" lIns="0" tIns="0" rIns="0" bIns="0" rtlCol="0">
            <a:spAutoFit/>
          </a:bodyPr>
          <a:lstStyle/>
          <a:p>
            <a:pPr marL="228600" indent="-228600">
              <a:buFont typeface="+mj-lt"/>
              <a:buAutoNum type="arabicPeriod" startAt="9"/>
            </a:pPr>
            <a:r>
              <a:rPr lang="en-US" sz="1200" dirty="0">
                <a:solidFill>
                  <a:srgbClr val="003862"/>
                </a:solidFill>
                <a:latin typeface="Arial" panose="020B0604020202020204" pitchFamily="34" charset="0"/>
                <a:cs typeface="Arial" panose="020B0604020202020204" pitchFamily="34" charset="0"/>
              </a:rPr>
              <a:t>Once Coupa finishes the upload, you will receive the message below and you can click on “Done”.</a:t>
            </a:r>
          </a:p>
        </p:txBody>
      </p:sp>
      <p:sp>
        <p:nvSpPr>
          <p:cNvPr id="14" name="Rectangle 13">
            <a:extLst>
              <a:ext uri="{FF2B5EF4-FFF2-40B4-BE49-F238E27FC236}">
                <a16:creationId xmlns:a16="http://schemas.microsoft.com/office/drawing/2014/main" id="{674ABCC0-D341-F206-1D8F-9892EEC99CAB}"/>
              </a:ext>
            </a:extLst>
          </p:cNvPr>
          <p:cNvSpPr/>
          <p:nvPr/>
        </p:nvSpPr>
        <p:spPr>
          <a:xfrm>
            <a:off x="5067300" y="8463352"/>
            <a:ext cx="444500" cy="2520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5" name="Oval 14">
            <a:extLst>
              <a:ext uri="{FF2B5EF4-FFF2-40B4-BE49-F238E27FC236}">
                <a16:creationId xmlns:a16="http://schemas.microsoft.com/office/drawing/2014/main" id="{647EC451-277F-91DF-FFB7-88F13EE5FCC9}"/>
              </a:ext>
            </a:extLst>
          </p:cNvPr>
          <p:cNvSpPr/>
          <p:nvPr/>
        </p:nvSpPr>
        <p:spPr>
          <a:xfrm>
            <a:off x="5459730" y="824841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9</a:t>
            </a:r>
          </a:p>
        </p:txBody>
      </p:sp>
      <p:sp>
        <p:nvSpPr>
          <p:cNvPr id="16" name="TextBox 15">
            <a:extLst>
              <a:ext uri="{FF2B5EF4-FFF2-40B4-BE49-F238E27FC236}">
                <a16:creationId xmlns:a16="http://schemas.microsoft.com/office/drawing/2014/main" id="{47298E4D-1121-6E96-34C6-639C34151F03}"/>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Service Entry Sheet Template Upload</a:t>
            </a:r>
          </a:p>
        </p:txBody>
      </p:sp>
    </p:spTree>
    <p:extLst>
      <p:ext uri="{BB962C8B-B14F-4D97-AF65-F5344CB8AC3E}">
        <p14:creationId xmlns:p14="http://schemas.microsoft.com/office/powerpoint/2010/main" val="1138866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33EDE6-ECA4-02C9-2EC9-2D5EC1010CC5}"/>
              </a:ext>
            </a:extLst>
          </p:cNvPr>
          <p:cNvSpPr txBox="1"/>
          <p:nvPr/>
        </p:nvSpPr>
        <p:spPr>
          <a:xfrm>
            <a:off x="231382" y="1342630"/>
            <a:ext cx="6395235" cy="369332"/>
          </a:xfrm>
          <a:prstGeom prst="rect">
            <a:avLst/>
          </a:prstGeom>
          <a:noFill/>
        </p:spPr>
        <p:txBody>
          <a:bodyPr wrap="square" lIns="0" tIns="0" rIns="0" bIns="0" rtlCol="0">
            <a:spAutoFit/>
          </a:bodyPr>
          <a:lstStyle/>
          <a:p>
            <a:pPr marL="228600" indent="-228600">
              <a:buFont typeface="+mj-lt"/>
              <a:buAutoNum type="arabicPeriod" startAt="10"/>
            </a:pPr>
            <a:r>
              <a:rPr lang="en-US" sz="1200" dirty="0">
                <a:solidFill>
                  <a:srgbClr val="003862"/>
                </a:solidFill>
                <a:latin typeface="Arial" panose="020B0604020202020204" pitchFamily="34" charset="0"/>
                <a:cs typeface="Arial" panose="020B0604020202020204" pitchFamily="34" charset="0"/>
              </a:rPr>
              <a:t>The successful Service Entry Sheets will be available in the “Service Sheets” section of your profile.</a:t>
            </a:r>
          </a:p>
        </p:txBody>
      </p:sp>
      <p:pic>
        <p:nvPicPr>
          <p:cNvPr id="4" name="Picture 3">
            <a:extLst>
              <a:ext uri="{FF2B5EF4-FFF2-40B4-BE49-F238E27FC236}">
                <a16:creationId xmlns:a16="http://schemas.microsoft.com/office/drawing/2014/main" id="{0C3CA574-CCAB-683A-D68F-42BDEA5A013C}"/>
              </a:ext>
            </a:extLst>
          </p:cNvPr>
          <p:cNvPicPr>
            <a:picLocks noChangeAspect="1"/>
          </p:cNvPicPr>
          <p:nvPr/>
        </p:nvPicPr>
        <p:blipFill>
          <a:blip r:embed="rId2"/>
          <a:stretch>
            <a:fillRect/>
          </a:stretch>
        </p:blipFill>
        <p:spPr>
          <a:xfrm>
            <a:off x="330200" y="1936439"/>
            <a:ext cx="6414320" cy="2483161"/>
          </a:xfrm>
          <a:prstGeom prst="rect">
            <a:avLst/>
          </a:prstGeom>
          <a:ln>
            <a:solidFill>
              <a:srgbClr val="003862"/>
            </a:solidFill>
          </a:ln>
        </p:spPr>
      </p:pic>
      <p:sp>
        <p:nvSpPr>
          <p:cNvPr id="5" name="TextBox 4">
            <a:extLst>
              <a:ext uri="{FF2B5EF4-FFF2-40B4-BE49-F238E27FC236}">
                <a16:creationId xmlns:a16="http://schemas.microsoft.com/office/drawing/2014/main" id="{DA8CC45B-723A-F605-6B61-A214E35E69B3}"/>
              </a:ext>
            </a:extLst>
          </p:cNvPr>
          <p:cNvSpPr txBox="1"/>
          <p:nvPr/>
        </p:nvSpPr>
        <p:spPr>
          <a:xfrm>
            <a:off x="231381" y="4765797"/>
            <a:ext cx="6395235" cy="129266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Best practices:</a:t>
            </a:r>
          </a:p>
          <a:p>
            <a:endParaRPr lang="en-US" sz="1200" dirty="0">
              <a:solidFill>
                <a:srgbClr val="00386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Remove the columns of any non-required columns that you're not updating. Only include required fields and the ones you want to change. Removing extra columns helps ensure you won't make accidental changes and speeds up the process.</a:t>
            </a:r>
          </a:p>
          <a:p>
            <a:pPr marL="171450" indent="-171450">
              <a:buFont typeface="Arial" panose="020B0604020202020204" pitchFamily="34" charset="0"/>
              <a:buChar char="•"/>
            </a:pPr>
            <a:r>
              <a:rPr lang="en-US" sz="1200" dirty="0">
                <a:solidFill>
                  <a:srgbClr val="003862"/>
                </a:solidFill>
                <a:latin typeface="Arial" panose="020B0604020202020204" pitchFamily="34" charset="0"/>
                <a:cs typeface="Arial" panose="020B0604020202020204" pitchFamily="34" charset="0"/>
              </a:rPr>
              <a:t>Check your CSV template files after each major Coupa update. Sometimes Coupa changes or adds new required fields to support new </a:t>
            </a:r>
            <a:r>
              <a:rPr lang="en-US" sz="1200">
                <a:solidFill>
                  <a:srgbClr val="003862"/>
                </a:solidFill>
                <a:latin typeface="Arial" panose="020B0604020202020204" pitchFamily="34" charset="0"/>
                <a:cs typeface="Arial" panose="020B0604020202020204" pitchFamily="34" charset="0"/>
              </a:rPr>
              <a:t>features.</a:t>
            </a:r>
            <a:endParaRPr lang="en-US" sz="1200" dirty="0">
              <a:solidFill>
                <a:srgbClr val="003862"/>
              </a:solidFill>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E2B12460-EC2E-C4F8-CFBB-834474877517}"/>
              </a:ext>
            </a:extLst>
          </p:cNvPr>
          <p:cNvSpPr/>
          <p:nvPr/>
        </p:nvSpPr>
        <p:spPr>
          <a:xfrm>
            <a:off x="-1554669" y="4378955"/>
            <a:ext cx="1884869" cy="108422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de-DE" sz="1400" dirty="0"/>
              <a:t>This </a:t>
            </a:r>
            <a:r>
              <a:rPr lang="de-DE" sz="1400" dirty="0" err="1"/>
              <a:t>one</a:t>
            </a:r>
            <a:r>
              <a:rPr lang="de-DE" sz="1400" dirty="0"/>
              <a:t> </a:t>
            </a:r>
            <a:r>
              <a:rPr lang="de-DE" sz="1400" dirty="0" err="1"/>
              <a:t>seems</a:t>
            </a:r>
            <a:r>
              <a:rPr lang="de-DE" sz="1400" dirty="0"/>
              <a:t> </a:t>
            </a:r>
            <a:r>
              <a:rPr lang="de-DE" sz="1400" dirty="0" err="1"/>
              <a:t>to</a:t>
            </a:r>
            <a:r>
              <a:rPr lang="de-DE" sz="1400" dirty="0"/>
              <a:t> </a:t>
            </a:r>
            <a:r>
              <a:rPr lang="de-DE" sz="1400" dirty="0" err="1"/>
              <a:t>make</a:t>
            </a:r>
            <a:r>
              <a:rPr lang="de-DE" sz="1400" dirty="0"/>
              <a:t> </a:t>
            </a:r>
            <a:r>
              <a:rPr lang="de-DE" sz="1400" dirty="0" err="1"/>
              <a:t>little</a:t>
            </a:r>
            <a:r>
              <a:rPr lang="de-DE" sz="1400" dirty="0"/>
              <a:t> sense – </a:t>
            </a:r>
            <a:r>
              <a:rPr lang="de-DE" sz="1400" dirty="0" err="1"/>
              <a:t>remove</a:t>
            </a:r>
            <a:r>
              <a:rPr lang="de-DE" sz="1400" dirty="0"/>
              <a:t> </a:t>
            </a:r>
            <a:r>
              <a:rPr lang="de-DE" sz="1400" dirty="0" err="1"/>
              <a:t>the</a:t>
            </a:r>
            <a:r>
              <a:rPr lang="de-DE" sz="1400" dirty="0"/>
              <a:t> </a:t>
            </a:r>
            <a:r>
              <a:rPr lang="de-DE" sz="1400" dirty="0" err="1"/>
              <a:t>columns</a:t>
            </a:r>
            <a:r>
              <a:rPr lang="de-DE" sz="1400" dirty="0"/>
              <a:t> </a:t>
            </a:r>
            <a:r>
              <a:rPr lang="de-DE" sz="1400" dirty="0" err="1"/>
              <a:t>of</a:t>
            </a:r>
            <a:r>
              <a:rPr lang="de-DE" sz="1400" dirty="0"/>
              <a:t> </a:t>
            </a:r>
            <a:r>
              <a:rPr lang="de-DE" sz="1400" dirty="0" err="1"/>
              <a:t>columns</a:t>
            </a:r>
            <a:r>
              <a:rPr lang="de-DE" sz="1400" dirty="0"/>
              <a:t>? </a:t>
            </a:r>
            <a:r>
              <a:rPr lang="de-DE" sz="1400" dirty="0">
                <a:sym typeface="Wingdings" panose="05000000000000000000" pitchFamily="2" charset="2"/>
              </a:rPr>
              <a:t></a:t>
            </a:r>
            <a:endParaRPr lang="de-DE" sz="1400" dirty="0"/>
          </a:p>
        </p:txBody>
      </p:sp>
    </p:spTree>
    <p:extLst>
      <p:ext uri="{BB962C8B-B14F-4D97-AF65-F5344CB8AC3E}">
        <p14:creationId xmlns:p14="http://schemas.microsoft.com/office/powerpoint/2010/main" val="32888608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Props1.xml><?xml version="1.0" encoding="utf-8"?>
<ds:datastoreItem xmlns:ds="http://schemas.openxmlformats.org/officeDocument/2006/customXml" ds:itemID="{669B7351-7063-4C46-AE5F-B22E6C249C78}"/>
</file>

<file path=customXml/itemProps2.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3.xml><?xml version="1.0" encoding="utf-8"?>
<ds:datastoreItem xmlns:ds="http://schemas.openxmlformats.org/officeDocument/2006/customXml" ds:itemID="{D219C445-6CD6-4CF8-AA1F-1E88AD5CB5C9}">
  <ds:schemaRefs>
    <ds:schemaRef ds:uri="http://schemas.microsoft.com/office/2006/documentManagement/types"/>
    <ds:schemaRef ds:uri="http://purl.org/dc/terms/"/>
    <ds:schemaRef ds:uri="http://www.w3.org/XML/1998/namespace"/>
    <ds:schemaRef ds:uri="http://schemas.openxmlformats.org/package/2006/metadata/core-properties"/>
    <ds:schemaRef ds:uri="b519fcea-2696-4120-88f3-1d557b21f616"/>
    <ds:schemaRef ds:uri="http://schemas.microsoft.com/office/2006/metadata/properties"/>
    <ds:schemaRef ds:uri="http://purl.org/dc/dcmitype/"/>
    <ds:schemaRef ds:uri="http://purl.org/dc/elements/1.1/"/>
    <ds:schemaRef ds:uri="http://schemas.microsoft.com/office/infopath/2007/PartnerControls"/>
    <ds:schemaRef ds:uri="9475751b-d994-4f7b-b8a1-0af53d2cb8c9"/>
    <ds:schemaRef ds:uri="036a428d-ebb9-4a14-9aaa-74e8164c8712"/>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909</Words>
  <Application>Microsoft Office PowerPoint</Application>
  <PresentationFormat>Letter (8,5x11 Zoll)</PresentationFormat>
  <Paragraphs>143</Paragraphs>
  <Slides>7</Slides>
  <Notes>4</Notes>
  <HiddenSlides>0</HiddenSlides>
  <MMClips>0</MMClips>
  <ScaleCrop>false</ScaleCrop>
  <HeadingPairs>
    <vt:vector size="8" baseType="variant">
      <vt:variant>
        <vt:lpstr>Verwendete Schriftarten</vt:lpstr>
      </vt:variant>
      <vt:variant>
        <vt:i4>3</vt:i4>
      </vt:variant>
      <vt:variant>
        <vt:lpstr>Design</vt:lpstr>
      </vt:variant>
      <vt:variant>
        <vt:i4>2</vt:i4>
      </vt:variant>
      <vt:variant>
        <vt:lpstr>Eingebettete OLE-Server</vt:lpstr>
      </vt:variant>
      <vt:variant>
        <vt:i4>1</vt:i4>
      </vt:variant>
      <vt:variant>
        <vt:lpstr>Folientitel</vt:lpstr>
      </vt:variant>
      <vt:variant>
        <vt:i4>7</vt:i4>
      </vt:variant>
    </vt:vector>
  </HeadingPairs>
  <TitlesOfParts>
    <vt:vector size="13" baseType="lpstr">
      <vt:lpstr>Arial</vt:lpstr>
      <vt:lpstr>Calibri</vt:lpstr>
      <vt:lpstr>Wingdings</vt:lpstr>
      <vt:lpstr>theme3</vt:lpstr>
      <vt:lpstr>Theme2</vt:lpstr>
      <vt:lpstr>think-cell Slide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2026-03-20T10:59:29Z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