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comments/modernComment_167_6E62289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0"/>
  </p:notesMasterIdLst>
  <p:handoutMasterIdLst>
    <p:handoutMasterId r:id="rId11"/>
  </p:handoutMasterIdLst>
  <p:sldIdLst>
    <p:sldId id="331" r:id="rId6"/>
    <p:sldId id="359" r:id="rId7"/>
    <p:sldId id="365" r:id="rId8"/>
    <p:sldId id="360" r:id="rId9"/>
  </p:sldIdLst>
  <p:sldSz cx="6858000" cy="9144000" type="letter"/>
  <p:notesSz cx="6797675" cy="9928225"/>
  <p:custDataLst>
    <p:tags r:id="rId12"/>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9" name="Aut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17" autoAdjust="0"/>
    <p:restoredTop sz="96126" autoAdjust="0"/>
  </p:normalViewPr>
  <p:slideViewPr>
    <p:cSldViewPr snapToGrid="0">
      <p:cViewPr varScale="1">
        <p:scale>
          <a:sx n="87" d="100"/>
          <a:sy n="87" d="100"/>
        </p:scale>
        <p:origin x="3144" y="200"/>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omments/modernComment_167_6E622894.xml><?xml version="1.0" encoding="utf-8"?>
<p188:cmLst xmlns:a="http://schemas.openxmlformats.org/drawingml/2006/main" xmlns:r="http://schemas.openxmlformats.org/officeDocument/2006/relationships" xmlns:p188="http://schemas.microsoft.com/office/powerpoint/2018/8/main">
  <p188:cm id="{149A3007-18B3-4ED4-819C-2DE20137FC21}" authorId="{00000000-0000-0000-0000-000000000000}" created="2026-04-02T08:06:54.985">
    <ac:txMkLst xmlns:ac="http://schemas.microsoft.com/office/drawing/2013/main/command">
      <pc:docMk xmlns:pc="http://schemas.microsoft.com/office/powerpoint/2013/main/command"/>
      <pc:sldMk xmlns:pc="http://schemas.microsoft.com/office/powerpoint/2013/main/command" cId="1851926676" sldId="359"/>
      <ac:spMk id="18" creationId="{898C4EE0-7544-ECD3-6BEA-B893BF2F9D98}"/>
      <ac:txMk cp="50" len="5">
        <ac:context len="102" hash="208978996"/>
      </ac:txMk>
    </ac:txMkLst>
    <p188:pos x="3676548" y="202106"/>
    <p188:txBody>
      <a:bodyPr/>
      <a:lstStyle/>
      <a:p>
        <a:r>
          <a:rPr lang="de-DE"/>
          <a:t>window?</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6/17/26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6/17/26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  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Kurzanleitung</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microsoft.com/office/2018/10/relationships/comments" Target="../comments/modernComment_167_6E622894.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18000"/>
              </a:lnSpc>
            </a:pPr>
            <a:r>
              <a:rPr lang="en-US" sz="1200" dirty="0">
                <a:solidFill>
                  <a:srgbClr val="003862"/>
                </a:solidFill>
                <a:latin typeface="Arial" panose="020B0604020202020204" pitchFamily="34" charset="0"/>
                <a:cs typeface="Arial" panose="020B0604020202020204" pitchFamily="34" charset="0"/>
              </a:rPr>
              <a:t>Ziel dieses Dokuments ist es, einen Überblick über den Prozess zur Anlage und Aktualisierung einer juristischen Person im Rahmen des Onboarding-Prozesses für die Geschäftstätigkeit mit Sasol zu geben. Dieses Dokument richtet sich ausschließlich an Lieferanten, die neu bei Coupa sind (noch kein Lieferantenprofil im CSP vorhanden).</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61661"/>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Erste Schritte</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328757"/>
            <a:ext cx="6493221" cy="83099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Sie melden sich mit Ihrem Lieferantenkonto beim CSP an.</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Wählen Sie in der oberen Navigationsleiste </a:t>
            </a:r>
            <a:r>
              <a:rPr lang="en-US" sz="1100" b="1" dirty="0">
                <a:solidFill>
                  <a:srgbClr val="003862"/>
                </a:solidFill>
              </a:rPr>
              <a:t>Geschäftsprofil </a:t>
            </a:r>
            <a:r>
              <a:rPr lang="en-US" sz="1100" dirty="0">
                <a:solidFill>
                  <a:srgbClr val="003862"/>
                </a:solidFill>
              </a:rPr>
              <a:t>:</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6" name="Picture 5">
            <a:extLst>
              <a:ext uri="{FF2B5EF4-FFF2-40B4-BE49-F238E27FC236}">
                <a16:creationId xmlns:a16="http://schemas.microsoft.com/office/drawing/2014/main" id="{B312B673-EB90-2A75-33FA-934A41595092}"/>
              </a:ext>
            </a:extLst>
          </p:cNvPr>
          <p:cNvPicPr>
            <a:picLocks noChangeAspect="1"/>
          </p:cNvPicPr>
          <p:nvPr/>
        </p:nvPicPr>
        <p:blipFill>
          <a:blip r:embed="rId4"/>
          <a:stretch>
            <a:fillRect/>
          </a:stretch>
        </p:blipFill>
        <p:spPr>
          <a:xfrm>
            <a:off x="742950" y="3159754"/>
            <a:ext cx="5372100" cy="2021757"/>
          </a:xfrm>
          <a:prstGeom prst="rect">
            <a:avLst/>
          </a:prstGeom>
          <a:ln w="19050">
            <a:solidFill>
              <a:srgbClr val="04284D"/>
            </a:solidFill>
          </a:ln>
        </p:spPr>
      </p:pic>
      <p:sp>
        <p:nvSpPr>
          <p:cNvPr id="11" name="Rectangle 10">
            <a:extLst>
              <a:ext uri="{FF2B5EF4-FFF2-40B4-BE49-F238E27FC236}">
                <a16:creationId xmlns:a16="http://schemas.microsoft.com/office/drawing/2014/main" id="{E783537D-DC0F-EB68-C78A-AE3BFFD109E8}"/>
              </a:ext>
            </a:extLst>
          </p:cNvPr>
          <p:cNvSpPr/>
          <p:nvPr/>
        </p:nvSpPr>
        <p:spPr>
          <a:xfrm>
            <a:off x="1841501" y="3319072"/>
            <a:ext cx="596899" cy="224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1F5E7E4F-D37D-1A4D-4C42-1812634C00C6}"/>
              </a:ext>
            </a:extLst>
          </p:cNvPr>
          <p:cNvSpPr/>
          <p:nvPr/>
        </p:nvSpPr>
        <p:spPr>
          <a:xfrm>
            <a:off x="2323510" y="3164330"/>
            <a:ext cx="229779" cy="24019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p>
        </p:txBody>
      </p:sp>
      <p:sp>
        <p:nvSpPr>
          <p:cNvPr id="10" name="Rectangle 9">
            <a:extLst>
              <a:ext uri="{FF2B5EF4-FFF2-40B4-BE49-F238E27FC236}">
                <a16:creationId xmlns:a16="http://schemas.microsoft.com/office/drawing/2014/main" id="{872A72B4-61E2-6904-9F4E-4A522B8AFA5E}"/>
              </a:ext>
            </a:extLst>
          </p:cNvPr>
          <p:cNvSpPr/>
          <p:nvPr/>
        </p:nvSpPr>
        <p:spPr>
          <a:xfrm>
            <a:off x="143225" y="5438307"/>
            <a:ext cx="6465840"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en-US" sz="1100" dirty="0">
                <a:solidFill>
                  <a:srgbClr val="003862"/>
                </a:solidFill>
                <a:latin typeface="Arial" panose="020B0604020202020204" pitchFamily="34" charset="0"/>
                <a:cs typeface="Arial" panose="020B0604020202020204" pitchFamily="34" charset="0"/>
              </a:rPr>
              <a:t>Wählen Sie </a:t>
            </a:r>
            <a:r>
              <a:rPr lang="en-US" sz="1100" b="1" dirty="0">
                <a:solidFill>
                  <a:srgbClr val="003862"/>
                </a:solidFill>
                <a:latin typeface="Arial" panose="020B0604020202020204" pitchFamily="34" charset="0"/>
                <a:cs typeface="Arial" panose="020B0604020202020204" pitchFamily="34" charset="0"/>
              </a:rPr>
              <a:t>Juristische Personen </a:t>
            </a:r>
            <a:r>
              <a:rPr lang="en-US" sz="1100" dirty="0">
                <a:solidFill>
                  <a:srgbClr val="003862"/>
                </a:solidFill>
                <a:latin typeface="Arial" panose="020B0604020202020204" pitchFamily="34" charset="0"/>
                <a:cs typeface="Arial" panose="020B0604020202020204" pitchFamily="34" charset="0"/>
              </a:rPr>
              <a:t>und klicken Sie anschließend auf „</a:t>
            </a:r>
            <a:r>
              <a:rPr lang="en-US" sz="1100" b="1" dirty="0">
                <a:solidFill>
                  <a:srgbClr val="003862"/>
                </a:solidFill>
                <a:latin typeface="Arial" panose="020B0604020202020204" pitchFamily="34" charset="0"/>
                <a:cs typeface="Arial" panose="020B0604020202020204" pitchFamily="34" charset="0"/>
              </a:rPr>
              <a:t>Erstellen</a:t>
            </a:r>
            <a:r>
              <a:rPr lang="en-US" sz="1100" dirty="0">
                <a:solidFill>
                  <a:srgbClr val="003862"/>
                </a:solidFill>
                <a:latin typeface="Arial" panose="020B0604020202020204" pitchFamily="34" charset="0"/>
                <a:cs typeface="Arial" panose="020B0604020202020204" pitchFamily="34" charset="0"/>
              </a:rPr>
              <a:t>“, um eine neue juristische Person hinzuzufügen.</a:t>
            </a:r>
          </a:p>
        </p:txBody>
      </p:sp>
      <p:pic>
        <p:nvPicPr>
          <p:cNvPr id="13" name="Picture 12">
            <a:extLst>
              <a:ext uri="{FF2B5EF4-FFF2-40B4-BE49-F238E27FC236}">
                <a16:creationId xmlns:a16="http://schemas.microsoft.com/office/drawing/2014/main" id="{4CE70A53-19F1-68CD-4FA6-D95E443B5541}"/>
              </a:ext>
            </a:extLst>
          </p:cNvPr>
          <p:cNvPicPr>
            <a:picLocks noChangeAspect="1"/>
          </p:cNvPicPr>
          <p:nvPr/>
        </p:nvPicPr>
        <p:blipFill>
          <a:blip r:embed="rId5"/>
          <a:stretch>
            <a:fillRect/>
          </a:stretch>
        </p:blipFill>
        <p:spPr>
          <a:xfrm>
            <a:off x="449307" y="6012508"/>
            <a:ext cx="5959385" cy="1364423"/>
          </a:xfrm>
          <a:prstGeom prst="rect">
            <a:avLst/>
          </a:prstGeom>
          <a:ln w="19050">
            <a:solidFill>
              <a:srgbClr val="04284D"/>
            </a:solidFill>
          </a:ln>
        </p:spPr>
      </p:pic>
      <p:sp>
        <p:nvSpPr>
          <p:cNvPr id="14" name="Rectangle 13">
            <a:extLst>
              <a:ext uri="{FF2B5EF4-FFF2-40B4-BE49-F238E27FC236}">
                <a16:creationId xmlns:a16="http://schemas.microsoft.com/office/drawing/2014/main" id="{FFC63DD9-5F47-C7D2-E20F-344C7884BFAE}"/>
              </a:ext>
            </a:extLst>
          </p:cNvPr>
          <p:cNvSpPr/>
          <p:nvPr/>
        </p:nvSpPr>
        <p:spPr>
          <a:xfrm>
            <a:off x="2139949" y="6240072"/>
            <a:ext cx="596899" cy="224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5" name="Oval 14">
            <a:extLst>
              <a:ext uri="{FF2B5EF4-FFF2-40B4-BE49-F238E27FC236}">
                <a16:creationId xmlns:a16="http://schemas.microsoft.com/office/drawing/2014/main" id="{4DD69B8F-98CB-18A7-FC3A-20D25F98D8C1}"/>
              </a:ext>
            </a:extLst>
          </p:cNvPr>
          <p:cNvSpPr/>
          <p:nvPr/>
        </p:nvSpPr>
        <p:spPr>
          <a:xfrm>
            <a:off x="2621959" y="6380585"/>
            <a:ext cx="221826" cy="224227"/>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p>
        </p:txBody>
      </p:sp>
      <p:sp>
        <p:nvSpPr>
          <p:cNvPr id="16" name="Rectangle 15">
            <a:extLst>
              <a:ext uri="{FF2B5EF4-FFF2-40B4-BE49-F238E27FC236}">
                <a16:creationId xmlns:a16="http://schemas.microsoft.com/office/drawing/2014/main" id="{CFBEA7EE-3B2A-43E1-F073-DBB63EB8F6F6}"/>
              </a:ext>
            </a:extLst>
          </p:cNvPr>
          <p:cNvSpPr/>
          <p:nvPr/>
        </p:nvSpPr>
        <p:spPr>
          <a:xfrm>
            <a:off x="482835" y="7015236"/>
            <a:ext cx="596899" cy="224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98C4EE0-7544-ECD3-6BEA-B893BF2F9D98}"/>
              </a:ext>
            </a:extLst>
          </p:cNvPr>
          <p:cNvSpPr/>
          <p:nvPr/>
        </p:nvSpPr>
        <p:spPr>
          <a:xfrm>
            <a:off x="182388" y="1005909"/>
            <a:ext cx="6493221" cy="222561"/>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4284D"/>
                </a:solidFill>
              </a:rPr>
              <a:t>Sobald Sie auf die Schaltfläche „</a:t>
            </a:r>
            <a:r>
              <a:rPr lang="en-US" sz="1100" b="1" i="1" dirty="0">
                <a:solidFill>
                  <a:srgbClr val="04284D"/>
                </a:solidFill>
              </a:rPr>
              <a:t>Erstellen</a:t>
            </a:r>
            <a:r>
              <a:rPr lang="en-US" sz="1100" dirty="0">
                <a:solidFill>
                  <a:srgbClr val="04284D"/>
                </a:solidFill>
              </a:rPr>
              <a:t>“ klicken, erscheint rechts ein zusätzliches Fenster.</a:t>
            </a:r>
          </a:p>
        </p:txBody>
      </p:sp>
      <p:sp>
        <p:nvSpPr>
          <p:cNvPr id="21" name="TextBox 20">
            <a:extLst>
              <a:ext uri="{FF2B5EF4-FFF2-40B4-BE49-F238E27FC236}">
                <a16:creationId xmlns:a16="http://schemas.microsoft.com/office/drawing/2014/main" id="{41F150EE-8B08-585D-4E67-C4F04E4CBFAC}"/>
              </a:ext>
            </a:extLst>
          </p:cNvPr>
          <p:cNvSpPr txBox="1"/>
          <p:nvPr/>
        </p:nvSpPr>
        <p:spPr>
          <a:xfrm>
            <a:off x="182388" y="5948572"/>
            <a:ext cx="6493221" cy="3023905"/>
          </a:xfrm>
          <a:prstGeom prst="rect">
            <a:avLst/>
          </a:prstGeom>
          <a:noFill/>
        </p:spPr>
        <p:txBody>
          <a:bodyPr wrap="square" rtlCol="0">
            <a:spAutoFit/>
          </a:bodyPr>
          <a:lstStyle/>
          <a:p>
            <a:pPr marL="228600" indent="-228600">
              <a:lnSpc>
                <a:spcPct val="128000"/>
              </a:lnSpc>
              <a:buFont typeface="+mj-lt"/>
              <a:buAutoNum type="alphaLcPeriod"/>
            </a:pPr>
            <a:r>
              <a:rPr lang="en-US" sz="1100" b="1" dirty="0">
                <a:solidFill>
                  <a:srgbClr val="04284D"/>
                </a:solidFill>
              </a:rPr>
              <a:t>Name der juristischen Person</a:t>
            </a:r>
            <a:r>
              <a:rPr lang="en-US" sz="1100" dirty="0">
                <a:solidFill>
                  <a:srgbClr val="04284D"/>
                </a:solidFill>
              </a:rPr>
              <a:t>: Offizieller Name Ihres Unternehmens, wie er bei den lokalen Behörden eingetragen ist.</a:t>
            </a:r>
          </a:p>
          <a:p>
            <a:pPr marL="228600" indent="-228600">
              <a:lnSpc>
                <a:spcPct val="128000"/>
              </a:lnSpc>
              <a:buFont typeface="+mj-lt"/>
              <a:buAutoNum type="alphaLcPeriod"/>
            </a:pPr>
            <a:r>
              <a:rPr lang="en-US" sz="1100" b="1" dirty="0">
                <a:solidFill>
                  <a:srgbClr val="04284D"/>
                </a:solidFill>
              </a:rPr>
              <a:t>Land oder Region</a:t>
            </a:r>
            <a:r>
              <a:rPr lang="en-US" sz="1100" dirty="0">
                <a:solidFill>
                  <a:srgbClr val="04284D"/>
                </a:solidFill>
              </a:rPr>
              <a:t>: Land oder Region, in dem bzw. der sich Ihr Unternehmen befindet. Dieses Feld kann nach dem Speichern der juristischen Person nicht mehr geändert werden.</a:t>
            </a:r>
          </a:p>
          <a:p>
            <a:pPr marL="228600" indent="-228600">
              <a:lnSpc>
                <a:spcPct val="128000"/>
              </a:lnSpc>
              <a:buFont typeface="+mj-lt"/>
              <a:buAutoNum type="alphaLcPeriod"/>
            </a:pPr>
            <a:r>
              <a:rPr lang="en-US" sz="1100" b="1" dirty="0">
                <a:solidFill>
                  <a:srgbClr val="04284D"/>
                </a:solidFill>
              </a:rPr>
              <a:t>Rechnungsadresse</a:t>
            </a:r>
            <a:r>
              <a:rPr lang="en-US" sz="1100" dirty="0">
                <a:solidFill>
                  <a:srgbClr val="04284D"/>
                </a:solidFill>
              </a:rPr>
              <a:t>: Adresse, von der aus Sie Rechnungen an Ihre Kunden senden. Sie kann mit der „Zahlungsadresse“ identisch oder eine andere sein.</a:t>
            </a:r>
          </a:p>
          <a:p>
            <a:pPr marL="228600" indent="-228600">
              <a:lnSpc>
                <a:spcPct val="128000"/>
              </a:lnSpc>
              <a:buFont typeface="+mj-lt"/>
              <a:buAutoNum type="alphaLcPeriod"/>
            </a:pPr>
            <a:r>
              <a:rPr lang="en-US" sz="1100" b="1" dirty="0">
                <a:solidFill>
                  <a:srgbClr val="04284D"/>
                </a:solidFill>
              </a:rPr>
              <a:t>Versandadresse</a:t>
            </a:r>
            <a:r>
              <a:rPr lang="en-US" sz="1100" dirty="0">
                <a:solidFill>
                  <a:srgbClr val="04284D"/>
                </a:solidFill>
              </a:rPr>
              <a:t>: Adresse, von der aus Sie Produkte an Ihre Kunden versenden. Sie kann mit der Rechnungsadresse identisch oder eine andere sein. </a:t>
            </a:r>
          </a:p>
          <a:p>
            <a:pPr marL="228600" indent="-228600">
              <a:lnSpc>
                <a:spcPct val="128000"/>
              </a:lnSpc>
              <a:buFont typeface="+mj-lt"/>
              <a:buAutoNum type="alphaLcPeriod"/>
            </a:pPr>
            <a:r>
              <a:rPr lang="en-US" sz="1100" b="1" dirty="0">
                <a:solidFill>
                  <a:srgbClr val="04284D"/>
                </a:solidFill>
              </a:rPr>
              <a:t>Zahlungsadresse</a:t>
            </a:r>
            <a:r>
              <a:rPr lang="en-US" sz="1100" dirty="0">
                <a:solidFill>
                  <a:srgbClr val="04284D"/>
                </a:solidFill>
              </a:rPr>
              <a:t>: Adresse, unter der Sie Zahlungen erhalten. Sie kann mit der „Rechnungsadresse“ identisch oder eine andere sein. Bei der Erstellung einer Zahlungsmethode (Banküberweisung oder virtuelle Karte) übernimmt das System die aktuellste Version der Zahlungsadresse der juristischen Person.</a:t>
            </a:r>
          </a:p>
          <a:p>
            <a:pPr marL="228600" indent="-228600">
              <a:lnSpc>
                <a:spcPct val="128000"/>
              </a:lnSpc>
              <a:buFont typeface="+mj-lt"/>
              <a:buAutoNum type="alphaLcPeriod"/>
            </a:pPr>
            <a:endParaRPr lang="en-US" sz="1100" dirty="0">
              <a:solidFill>
                <a:srgbClr val="04284D"/>
              </a:solidFill>
            </a:endParaRPr>
          </a:p>
          <a:p>
            <a:endParaRPr lang="de-DE" dirty="0"/>
          </a:p>
        </p:txBody>
      </p:sp>
      <p:pic>
        <p:nvPicPr>
          <p:cNvPr id="20" name="Picture 19">
            <a:extLst>
              <a:ext uri="{FF2B5EF4-FFF2-40B4-BE49-F238E27FC236}">
                <a16:creationId xmlns:a16="http://schemas.microsoft.com/office/drawing/2014/main" id="{C5620EDF-EFBA-9C82-7BC8-F3231F2E835F}"/>
              </a:ext>
            </a:extLst>
          </p:cNvPr>
          <p:cNvPicPr>
            <a:picLocks noChangeAspect="1"/>
          </p:cNvPicPr>
          <p:nvPr/>
        </p:nvPicPr>
        <p:blipFill>
          <a:blip r:embed="rId3"/>
          <a:stretch>
            <a:fillRect/>
          </a:stretch>
        </p:blipFill>
        <p:spPr>
          <a:xfrm>
            <a:off x="182388" y="1370700"/>
            <a:ext cx="5205187" cy="4435641"/>
          </a:xfrm>
          <a:prstGeom prst="rect">
            <a:avLst/>
          </a:prstGeom>
          <a:ln w="19050">
            <a:solidFill>
              <a:srgbClr val="04284D"/>
            </a:solidFill>
          </a:ln>
        </p:spPr>
      </p:pic>
      <p:sp>
        <p:nvSpPr>
          <p:cNvPr id="9" name="Rectangle 8">
            <a:extLst>
              <a:ext uri="{FF2B5EF4-FFF2-40B4-BE49-F238E27FC236}">
                <a16:creationId xmlns:a16="http://schemas.microsoft.com/office/drawing/2014/main" id="{B3ABDBFE-F959-AE04-1A50-E7789729966C}"/>
              </a:ext>
            </a:extLst>
          </p:cNvPr>
          <p:cNvSpPr/>
          <p:nvPr/>
        </p:nvSpPr>
        <p:spPr>
          <a:xfrm>
            <a:off x="207169" y="1687937"/>
            <a:ext cx="2495518"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2" name="Rectangle 21">
            <a:extLst>
              <a:ext uri="{FF2B5EF4-FFF2-40B4-BE49-F238E27FC236}">
                <a16:creationId xmlns:a16="http://schemas.microsoft.com/office/drawing/2014/main" id="{EB9E57D8-F8FF-54B4-2155-8ACED9BD47B3}"/>
              </a:ext>
            </a:extLst>
          </p:cNvPr>
          <p:cNvSpPr/>
          <p:nvPr/>
        </p:nvSpPr>
        <p:spPr>
          <a:xfrm>
            <a:off x="2702687" y="1687937"/>
            <a:ext cx="2520299"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F6E7CFEE-9810-E5F3-37CF-02F2354A79CE}"/>
              </a:ext>
            </a:extLst>
          </p:cNvPr>
          <p:cNvSpPr/>
          <p:nvPr/>
        </p:nvSpPr>
        <p:spPr>
          <a:xfrm>
            <a:off x="207168" y="2235311"/>
            <a:ext cx="4178015"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3" name="Rectangle 22">
            <a:extLst>
              <a:ext uri="{FF2B5EF4-FFF2-40B4-BE49-F238E27FC236}">
                <a16:creationId xmlns:a16="http://schemas.microsoft.com/office/drawing/2014/main" id="{3E45421B-8FFC-5FF2-7D1D-A440566E9A69}"/>
              </a:ext>
            </a:extLst>
          </p:cNvPr>
          <p:cNvSpPr/>
          <p:nvPr/>
        </p:nvSpPr>
        <p:spPr>
          <a:xfrm>
            <a:off x="252096" y="4280519"/>
            <a:ext cx="383133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4" name="Rectangle 23">
            <a:extLst>
              <a:ext uri="{FF2B5EF4-FFF2-40B4-BE49-F238E27FC236}">
                <a16:creationId xmlns:a16="http://schemas.microsoft.com/office/drawing/2014/main" id="{F8835AA4-40FB-A22B-EB07-FF7873CD68A0}"/>
              </a:ext>
            </a:extLst>
          </p:cNvPr>
          <p:cNvSpPr/>
          <p:nvPr/>
        </p:nvSpPr>
        <p:spPr>
          <a:xfrm>
            <a:off x="242951" y="5265896"/>
            <a:ext cx="1097281" cy="28346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5" name="Oval 24">
            <a:extLst>
              <a:ext uri="{FF2B5EF4-FFF2-40B4-BE49-F238E27FC236}">
                <a16:creationId xmlns:a16="http://schemas.microsoft.com/office/drawing/2014/main" id="{2B5C8A85-FF6C-6084-AA94-F72867A71898}"/>
              </a:ext>
            </a:extLst>
          </p:cNvPr>
          <p:cNvSpPr/>
          <p:nvPr/>
        </p:nvSpPr>
        <p:spPr>
          <a:xfrm>
            <a:off x="2471402" y="1553803"/>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D9417D76-2943-3D22-05E5-F5B8A0FCACC1}"/>
              </a:ext>
            </a:extLst>
          </p:cNvPr>
          <p:cNvSpPr/>
          <p:nvPr/>
        </p:nvSpPr>
        <p:spPr>
          <a:xfrm>
            <a:off x="5049196" y="1600837"/>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350F98E1-5A5E-554B-D2B5-608BE19E1897}"/>
              </a:ext>
            </a:extLst>
          </p:cNvPr>
          <p:cNvSpPr/>
          <p:nvPr/>
        </p:nvSpPr>
        <p:spPr>
          <a:xfrm>
            <a:off x="4254103" y="2225097"/>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c</a:t>
            </a:r>
            <a:endParaRPr lang="en-US" sz="1200" kern="0" dirty="0">
              <a:solidFill>
                <a:srgbClr val="003862"/>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ECBD7171-C6F6-CD21-A896-297F7C7AC155}"/>
              </a:ext>
            </a:extLst>
          </p:cNvPr>
          <p:cNvSpPr/>
          <p:nvPr/>
        </p:nvSpPr>
        <p:spPr>
          <a:xfrm>
            <a:off x="3907972" y="4165172"/>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d</a:t>
            </a:r>
            <a:endParaRPr lang="en-US" sz="1200" kern="0" dirty="0">
              <a:solidFill>
                <a:srgbClr val="003862"/>
              </a:solidFill>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7735CFCD-EA67-05A0-013E-487C808DF8AE}"/>
              </a:ext>
            </a:extLst>
          </p:cNvPr>
          <p:cNvSpPr/>
          <p:nvPr/>
        </p:nvSpPr>
        <p:spPr>
          <a:xfrm>
            <a:off x="1220396" y="5136011"/>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e</a:t>
            </a:r>
            <a:endParaRPr lang="en-US" sz="1200" kern="0" dirty="0">
              <a:solidFill>
                <a:srgbClr val="003862"/>
              </a:solidFill>
              <a:latin typeface="Arial" panose="020B0604020202020204" pitchFamily="34" charset="0"/>
              <a:cs typeface="Arial" panose="020B0604020202020204" pitchFamily="34" charset="0"/>
            </a:endParaRPr>
          </a:p>
        </p:txBody>
      </p:sp>
      <p:grpSp>
        <p:nvGrpSpPr>
          <p:cNvPr id="35" name="Group 34">
            <a:extLst>
              <a:ext uri="{FF2B5EF4-FFF2-40B4-BE49-F238E27FC236}">
                <a16:creationId xmlns:a16="http://schemas.microsoft.com/office/drawing/2014/main" id="{139F29BD-A032-58CC-C646-1E3E3146C26B}"/>
              </a:ext>
            </a:extLst>
          </p:cNvPr>
          <p:cNvGrpSpPr/>
          <p:nvPr/>
        </p:nvGrpSpPr>
        <p:grpSpPr>
          <a:xfrm>
            <a:off x="5457283" y="4213854"/>
            <a:ext cx="1320233" cy="1591861"/>
            <a:chOff x="5537766" y="3698108"/>
            <a:chExt cx="1320233" cy="1591861"/>
          </a:xfrm>
        </p:grpSpPr>
        <p:sp>
          <p:nvSpPr>
            <p:cNvPr id="32" name="Rounded Rectangle 7">
              <a:extLst>
                <a:ext uri="{FF2B5EF4-FFF2-40B4-BE49-F238E27FC236}">
                  <a16:creationId xmlns:a16="http://schemas.microsoft.com/office/drawing/2014/main" id="{DCA9849D-4948-4636-0658-60762EEC391B}"/>
                </a:ext>
              </a:extLst>
            </p:cNvPr>
            <p:cNvSpPr/>
            <p:nvPr/>
          </p:nvSpPr>
          <p:spPr>
            <a:xfrm>
              <a:off x="5537766" y="3698108"/>
              <a:ext cx="1320233" cy="1591861"/>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33" name="Picture 32">
              <a:extLst>
                <a:ext uri="{FF2B5EF4-FFF2-40B4-BE49-F238E27FC236}">
                  <a16:creationId xmlns:a16="http://schemas.microsoft.com/office/drawing/2014/main" id="{94AFF9E9-2298-15BC-6113-81073EE52B72}"/>
                </a:ext>
              </a:extLst>
            </p:cNvPr>
            <p:cNvPicPr preferRelativeResize="0">
              <a:picLocks noChangeAspect="1"/>
            </p:cNvPicPr>
            <p:nvPr/>
          </p:nvPicPr>
          <p:blipFill>
            <a:blip r:embed="rId4"/>
            <a:stretch>
              <a:fillRect/>
            </a:stretch>
          </p:blipFill>
          <p:spPr>
            <a:xfrm>
              <a:off x="5932566" y="3805230"/>
              <a:ext cx="530632" cy="530632"/>
            </a:xfrm>
            <a:prstGeom prst="rect">
              <a:avLst/>
            </a:prstGeom>
          </p:spPr>
        </p:pic>
        <p:sp>
          <p:nvSpPr>
            <p:cNvPr id="34" name="TextBox 33">
              <a:extLst>
                <a:ext uri="{FF2B5EF4-FFF2-40B4-BE49-F238E27FC236}">
                  <a16:creationId xmlns:a16="http://schemas.microsoft.com/office/drawing/2014/main" id="{10CDE7C9-556F-4BFE-0F1C-668AB5CBA420}"/>
                </a:ext>
              </a:extLst>
            </p:cNvPr>
            <p:cNvSpPr txBox="1"/>
            <p:nvPr/>
          </p:nvSpPr>
          <p:spPr>
            <a:xfrm>
              <a:off x="5562006" y="4335862"/>
              <a:ext cx="1295993" cy="954107"/>
            </a:xfrm>
            <a:prstGeom prst="rect">
              <a:avLst/>
            </a:prstGeom>
            <a:noFill/>
          </p:spPr>
          <p:txBody>
            <a:bodyPr wrap="square">
              <a:spAutoFit/>
            </a:bodyPr>
            <a:lstStyle/>
            <a:p>
              <a:r>
                <a:rPr lang="en-US" sz="1050" b="1" dirty="0">
                  <a:solidFill>
                    <a:srgbClr val="003862"/>
                  </a:solidFill>
                  <a:latin typeface="Arial" panose="020B0604020202020204" pitchFamily="34" charset="0"/>
                  <a:cs typeface="Arial" panose="020B0604020202020204" pitchFamily="34" charset="0"/>
                </a:rPr>
                <a:t>Hinweis:</a:t>
              </a:r>
            </a:p>
            <a:p>
              <a:r>
                <a:rPr lang="en-US" sz="950" dirty="0">
                  <a:solidFill>
                    <a:srgbClr val="003862"/>
                  </a:solidFill>
                  <a:latin typeface="Arial" panose="020B0604020202020204" pitchFamily="34" charset="0"/>
                  <a:cs typeface="Arial" panose="020B0604020202020204" pitchFamily="34" charset="0"/>
                </a:rPr>
                <a:t>Bitte beachten Sie, dass die mit „</a:t>
              </a:r>
              <a:r>
                <a:rPr lang="en-US" sz="950" dirty="0">
                  <a:solidFill>
                    <a:srgbClr val="FF0000"/>
                  </a:solidFill>
                  <a:latin typeface="Arial" panose="020B0604020202020204" pitchFamily="34" charset="0"/>
                  <a:cs typeface="Arial" panose="020B0604020202020204" pitchFamily="34" charset="0"/>
                </a:rPr>
                <a:t>*</a:t>
              </a:r>
              <a:r>
                <a:rPr lang="en-US" sz="950" dirty="0">
                  <a:solidFill>
                    <a:srgbClr val="003862"/>
                  </a:solidFill>
                  <a:latin typeface="Arial" panose="020B0604020202020204" pitchFamily="34" charset="0"/>
                  <a:cs typeface="Arial" panose="020B0604020202020204" pitchFamily="34" charset="0"/>
                </a:rPr>
                <a:t>“ gekennzeichneten Felder Pflichtfelder sind.</a:t>
              </a:r>
            </a:p>
          </p:txBody>
        </p:sp>
      </p:grpSp>
      <p:sp>
        <p:nvSpPr>
          <p:cNvPr id="2" name="Oval 1">
            <a:extLst>
              <a:ext uri="{FF2B5EF4-FFF2-40B4-BE49-F238E27FC236}">
                <a16:creationId xmlns:a16="http://schemas.microsoft.com/office/drawing/2014/main" id="{03B55F71-9AB4-195C-22B7-8CB4BFCD092F}"/>
              </a:ext>
            </a:extLst>
          </p:cNvPr>
          <p:cNvSpPr/>
          <p:nvPr/>
        </p:nvSpPr>
        <p:spPr>
          <a:xfrm>
            <a:off x="5305766" y="1228469"/>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192667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C1BC68-577C-E611-6BF9-FA7EF65BC7AC}"/>
              </a:ext>
            </a:extLst>
          </p:cNvPr>
          <p:cNvSpPr txBox="1"/>
          <p:nvPr/>
        </p:nvSpPr>
        <p:spPr>
          <a:xfrm>
            <a:off x="182389" y="939159"/>
            <a:ext cx="6493220" cy="822726"/>
          </a:xfrm>
          <a:prstGeom prst="rect">
            <a:avLst/>
          </a:prstGeom>
          <a:noFill/>
        </p:spPr>
        <p:txBody>
          <a:bodyPr wrap="square" rtlCol="0">
            <a:spAutoFit/>
          </a:bodyPr>
          <a:lstStyle/>
          <a:p>
            <a:pPr marL="228600" indent="-228600">
              <a:lnSpc>
                <a:spcPct val="120000"/>
              </a:lnSpc>
              <a:buFont typeface="+mj-lt"/>
              <a:buAutoNum type="arabicPeriod" startAt="4"/>
            </a:pPr>
            <a:r>
              <a:rPr lang="en-US" sz="1100" dirty="0">
                <a:solidFill>
                  <a:srgbClr val="04284D"/>
                </a:solidFill>
              </a:rPr>
              <a:t>Nach dem Ausfüllen des Abschnitts „</a:t>
            </a:r>
            <a:r>
              <a:rPr lang="en-US" sz="1100" b="1" dirty="0">
                <a:solidFill>
                  <a:srgbClr val="04284D"/>
                </a:solidFill>
              </a:rPr>
              <a:t>Land/Region</a:t>
            </a:r>
            <a:r>
              <a:rPr lang="en-US" sz="1100" dirty="0">
                <a:solidFill>
                  <a:srgbClr val="04284D"/>
                </a:solidFill>
              </a:rPr>
              <a:t>“ mit Deutschland erscheinen zwei zusätzliche Felder: </a:t>
            </a:r>
          </a:p>
          <a:p>
            <a:pPr marL="228600" indent="-228600">
              <a:lnSpc>
                <a:spcPct val="120000"/>
              </a:lnSpc>
              <a:buFont typeface="+mj-lt"/>
              <a:buAutoNum type="alphaUcPeriod"/>
            </a:pPr>
            <a:r>
              <a:rPr lang="en-US" sz="1100" b="1" dirty="0">
                <a:solidFill>
                  <a:srgbClr val="04284D"/>
                </a:solidFill>
              </a:rPr>
              <a:t>Steuerregistrierungen.</a:t>
            </a:r>
          </a:p>
          <a:p>
            <a:pPr marL="228600" indent="-228600">
              <a:lnSpc>
                <a:spcPct val="120000"/>
              </a:lnSpc>
              <a:buFont typeface="+mj-lt"/>
              <a:buAutoNum type="alphaUcPeriod"/>
            </a:pPr>
            <a:r>
              <a:rPr lang="en-US" sz="1100" b="1" dirty="0">
                <a:solidFill>
                  <a:srgbClr val="04284D"/>
                </a:solidFill>
              </a:rPr>
              <a:t>Zusätzliche Unternehmensinformationen.</a:t>
            </a:r>
          </a:p>
        </p:txBody>
      </p:sp>
      <p:pic>
        <p:nvPicPr>
          <p:cNvPr id="12" name="Picture 11">
            <a:extLst>
              <a:ext uri="{FF2B5EF4-FFF2-40B4-BE49-F238E27FC236}">
                <a16:creationId xmlns:a16="http://schemas.microsoft.com/office/drawing/2014/main" id="{E8C472F9-F822-0324-4BF5-E2D4FAA6A39D}"/>
              </a:ext>
            </a:extLst>
          </p:cNvPr>
          <p:cNvPicPr>
            <a:picLocks noChangeAspect="1"/>
          </p:cNvPicPr>
          <p:nvPr/>
        </p:nvPicPr>
        <p:blipFill>
          <a:blip r:embed="rId2"/>
          <a:stretch>
            <a:fillRect/>
          </a:stretch>
        </p:blipFill>
        <p:spPr>
          <a:xfrm>
            <a:off x="1081012" y="1902299"/>
            <a:ext cx="4695973" cy="3761991"/>
          </a:xfrm>
          <a:prstGeom prst="rect">
            <a:avLst/>
          </a:prstGeom>
          <a:ln w="19050">
            <a:solidFill>
              <a:srgbClr val="04284D"/>
            </a:solidFill>
          </a:ln>
        </p:spPr>
      </p:pic>
      <p:sp>
        <p:nvSpPr>
          <p:cNvPr id="13" name="TextBox 12">
            <a:extLst>
              <a:ext uri="{FF2B5EF4-FFF2-40B4-BE49-F238E27FC236}">
                <a16:creationId xmlns:a16="http://schemas.microsoft.com/office/drawing/2014/main" id="{2B2EE74B-52FC-C5BE-6453-C1BF82306D03}"/>
              </a:ext>
            </a:extLst>
          </p:cNvPr>
          <p:cNvSpPr txBox="1"/>
          <p:nvPr/>
        </p:nvSpPr>
        <p:spPr>
          <a:xfrm>
            <a:off x="182388" y="5693000"/>
            <a:ext cx="6493220" cy="314894"/>
          </a:xfrm>
          <a:prstGeom prst="rect">
            <a:avLst/>
          </a:prstGeom>
          <a:noFill/>
        </p:spPr>
        <p:txBody>
          <a:bodyPr wrap="square" rtlCol="0">
            <a:spAutoFit/>
          </a:bodyPr>
          <a:lstStyle/>
          <a:p>
            <a:pPr marL="228600" indent="-228600">
              <a:lnSpc>
                <a:spcPct val="150000"/>
              </a:lnSpc>
              <a:buFont typeface="+mj-lt"/>
              <a:buAutoNum type="arabicPeriod" startAt="5"/>
            </a:pPr>
            <a:r>
              <a:rPr lang="en-US" sz="1100" b="1" dirty="0">
                <a:solidFill>
                  <a:srgbClr val="04284D"/>
                </a:solidFill>
              </a:rPr>
              <a:t>Zusätzliche Unternehmensinformationen </a:t>
            </a:r>
            <a:r>
              <a:rPr lang="en-US" sz="1100" dirty="0">
                <a:solidFill>
                  <a:srgbClr val="04284D"/>
                </a:solidFill>
              </a:rPr>
              <a:t>– Pflichtfelder:</a:t>
            </a:r>
          </a:p>
        </p:txBody>
      </p:sp>
      <p:sp>
        <p:nvSpPr>
          <p:cNvPr id="14" name="TextBox 13">
            <a:extLst>
              <a:ext uri="{FF2B5EF4-FFF2-40B4-BE49-F238E27FC236}">
                <a16:creationId xmlns:a16="http://schemas.microsoft.com/office/drawing/2014/main" id="{21F76013-F8C4-F66A-26C3-E1A19AC5AFF7}"/>
              </a:ext>
            </a:extLst>
          </p:cNvPr>
          <p:cNvSpPr txBox="1"/>
          <p:nvPr/>
        </p:nvSpPr>
        <p:spPr>
          <a:xfrm>
            <a:off x="180365" y="6007894"/>
            <a:ext cx="6493220" cy="2092304"/>
          </a:xfrm>
          <a:prstGeom prst="rect">
            <a:avLst/>
          </a:prstGeom>
          <a:noFill/>
        </p:spPr>
        <p:txBody>
          <a:bodyPr wrap="square" rtlCol="0">
            <a:spAutoFit/>
          </a:bodyPr>
          <a:lstStyle/>
          <a:p>
            <a:pPr marL="228600" indent="-228600">
              <a:lnSpc>
                <a:spcPct val="150000"/>
              </a:lnSpc>
              <a:buFont typeface="+mj-lt"/>
              <a:buAutoNum type="alphaLcPeriod"/>
            </a:pPr>
            <a:r>
              <a:rPr lang="en-US" sz="1100" b="1" dirty="0">
                <a:solidFill>
                  <a:srgbClr val="04284D"/>
                </a:solidFill>
              </a:rPr>
              <a:t>Rechtsform des Unternehmens </a:t>
            </a:r>
            <a:r>
              <a:rPr lang="en-US" sz="1100" dirty="0">
                <a:solidFill>
                  <a:srgbClr val="04284D"/>
                </a:solidFill>
              </a:rPr>
              <a:t>: Geben Sie die Unternehmensform entsprechend der rechtlichen Eintragung Ihres Unternehmens an. Zum Beispiel, ob es sich um eine Gesellschaft mit beschränkter Haftung handelt oder nicht.</a:t>
            </a:r>
          </a:p>
          <a:p>
            <a:pPr marL="228600" indent="-228600">
              <a:lnSpc>
                <a:spcPct val="150000"/>
              </a:lnSpc>
              <a:buFont typeface="+mj-lt"/>
              <a:buAutoNum type="alphaLcPeriod"/>
            </a:pPr>
            <a:r>
              <a:rPr lang="en-US" sz="1100" b="1" dirty="0">
                <a:solidFill>
                  <a:srgbClr val="04284D"/>
                </a:solidFill>
              </a:rPr>
              <a:t>Eingetragener Sitz </a:t>
            </a:r>
            <a:r>
              <a:rPr lang="en-US" sz="1100" dirty="0">
                <a:solidFill>
                  <a:srgbClr val="04284D"/>
                </a:solidFill>
              </a:rPr>
              <a:t>: Geben Sie an, wo sich der offizielle Sitz Ihres Unternehmens befindet.</a:t>
            </a:r>
          </a:p>
          <a:p>
            <a:pPr marL="228600" indent="-228600">
              <a:lnSpc>
                <a:spcPct val="150000"/>
              </a:lnSpc>
              <a:buFont typeface="+mj-lt"/>
              <a:buAutoNum type="alphaLcPeriod"/>
            </a:pPr>
            <a:r>
              <a:rPr lang="en-US" sz="1100" b="1" dirty="0">
                <a:solidFill>
                  <a:srgbClr val="04284D"/>
                </a:solidFill>
              </a:rPr>
              <a:t>Vorstand </a:t>
            </a:r>
            <a:r>
              <a:rPr lang="en-US" sz="1100" dirty="0">
                <a:solidFill>
                  <a:srgbClr val="04284D"/>
                </a:solidFill>
              </a:rPr>
              <a:t>: Geben Sie die Namen der Mitglieder des Vorstands Ihres Unternehmens an.</a:t>
            </a:r>
          </a:p>
          <a:p>
            <a:pPr marL="228600" indent="-228600">
              <a:lnSpc>
                <a:spcPct val="150000"/>
              </a:lnSpc>
              <a:buFont typeface="+mj-lt"/>
              <a:buAutoNum type="alphaLcPeriod"/>
            </a:pPr>
            <a:r>
              <a:rPr lang="en-US" sz="1100" b="1" dirty="0">
                <a:solidFill>
                  <a:srgbClr val="04284D"/>
                </a:solidFill>
              </a:rPr>
              <a:t>Vorstandsvorsitzender </a:t>
            </a:r>
            <a:r>
              <a:rPr lang="en-US" sz="1100" dirty="0">
                <a:solidFill>
                  <a:srgbClr val="04284D"/>
                </a:solidFill>
              </a:rPr>
              <a:t>: Geben Sie den Namen des Vorsitzenden Ihres Vorstands an.</a:t>
            </a:r>
          </a:p>
          <a:p>
            <a:pPr marL="228600" indent="-228600">
              <a:lnSpc>
                <a:spcPct val="150000"/>
              </a:lnSpc>
              <a:buFont typeface="+mj-lt"/>
              <a:buAutoNum type="alphaLcPeriod"/>
            </a:pPr>
            <a:r>
              <a:rPr lang="en-US" sz="1100" b="1" dirty="0">
                <a:solidFill>
                  <a:srgbClr val="04284D"/>
                </a:solidFill>
              </a:rPr>
              <a:t>Registergericht </a:t>
            </a:r>
            <a:r>
              <a:rPr lang="en-US" sz="1100" dirty="0">
                <a:solidFill>
                  <a:srgbClr val="04284D"/>
                </a:solidFill>
              </a:rPr>
              <a:t>: Geben Sie den Namen des Gerichts an, bei dem Ihr Unternehmen eingetragen ist.</a:t>
            </a:r>
          </a:p>
          <a:p>
            <a:pPr marL="228600" indent="-228600">
              <a:lnSpc>
                <a:spcPct val="150000"/>
              </a:lnSpc>
              <a:buFont typeface="+mj-lt"/>
              <a:buAutoNum type="alphaLcPeriod"/>
            </a:pPr>
            <a:r>
              <a:rPr lang="en-US" sz="1100" b="1" dirty="0">
                <a:solidFill>
                  <a:srgbClr val="04284D"/>
                </a:solidFill>
              </a:rPr>
              <a:t>Handelsregister &amp; Nummer: G</a:t>
            </a:r>
            <a:r>
              <a:rPr lang="en-US" sz="1100" dirty="0">
                <a:solidFill>
                  <a:srgbClr val="04284D"/>
                </a:solidFill>
              </a:rPr>
              <a:t>eben Sie den Namen des Handelsregisters, in dem Ihr Unternehmen eingetragen ist, sowie die Registernummer Ihres Unternehmens an.</a:t>
            </a:r>
          </a:p>
        </p:txBody>
      </p:sp>
      <p:sp>
        <p:nvSpPr>
          <p:cNvPr id="8" name="Rectangle 7">
            <a:extLst>
              <a:ext uri="{FF2B5EF4-FFF2-40B4-BE49-F238E27FC236}">
                <a16:creationId xmlns:a16="http://schemas.microsoft.com/office/drawing/2014/main" id="{297CCB75-13A5-39F2-A337-E9F531B2EDB9}"/>
              </a:ext>
            </a:extLst>
          </p:cNvPr>
          <p:cNvSpPr/>
          <p:nvPr/>
        </p:nvSpPr>
        <p:spPr>
          <a:xfrm>
            <a:off x="1160982" y="2656809"/>
            <a:ext cx="923850" cy="2235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0" name="Oval 9">
            <a:extLst>
              <a:ext uri="{FF2B5EF4-FFF2-40B4-BE49-F238E27FC236}">
                <a16:creationId xmlns:a16="http://schemas.microsoft.com/office/drawing/2014/main" id="{00C82F71-CB23-65AF-F302-F94C29B8B546}"/>
              </a:ext>
            </a:extLst>
          </p:cNvPr>
          <p:cNvSpPr/>
          <p:nvPr/>
        </p:nvSpPr>
        <p:spPr>
          <a:xfrm>
            <a:off x="2036018" y="2780990"/>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27F2BBE0-A69E-F072-2656-83D8205C78D0}"/>
              </a:ext>
            </a:extLst>
          </p:cNvPr>
          <p:cNvSpPr/>
          <p:nvPr/>
        </p:nvSpPr>
        <p:spPr>
          <a:xfrm>
            <a:off x="1160982" y="3787689"/>
            <a:ext cx="1609650" cy="2235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6" name="Oval 15">
            <a:extLst>
              <a:ext uri="{FF2B5EF4-FFF2-40B4-BE49-F238E27FC236}">
                <a16:creationId xmlns:a16="http://schemas.microsoft.com/office/drawing/2014/main" id="{A1573536-2996-12A0-A635-60CFC9C1F7CA}"/>
              </a:ext>
            </a:extLst>
          </p:cNvPr>
          <p:cNvSpPr/>
          <p:nvPr/>
        </p:nvSpPr>
        <p:spPr>
          <a:xfrm>
            <a:off x="2721818" y="3639087"/>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92EDD1D-8F98-0411-89D2-F6BB09D76DB4}"/>
              </a:ext>
            </a:extLst>
          </p:cNvPr>
          <p:cNvSpPr/>
          <p:nvPr/>
        </p:nvSpPr>
        <p:spPr>
          <a:xfrm>
            <a:off x="1112168" y="4067820"/>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3" name="Rectangle 22">
            <a:extLst>
              <a:ext uri="{FF2B5EF4-FFF2-40B4-BE49-F238E27FC236}">
                <a16:creationId xmlns:a16="http://schemas.microsoft.com/office/drawing/2014/main" id="{40B3557D-4352-1A94-B9D7-EF1BE133E842}"/>
              </a:ext>
            </a:extLst>
          </p:cNvPr>
          <p:cNvSpPr/>
          <p:nvPr/>
        </p:nvSpPr>
        <p:spPr>
          <a:xfrm>
            <a:off x="3444576" y="4067820"/>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4" name="Rectangle 23">
            <a:extLst>
              <a:ext uri="{FF2B5EF4-FFF2-40B4-BE49-F238E27FC236}">
                <a16:creationId xmlns:a16="http://schemas.microsoft.com/office/drawing/2014/main" id="{72DBA24E-036F-6996-D47A-4ED2F12DE0E4}"/>
              </a:ext>
            </a:extLst>
          </p:cNvPr>
          <p:cNvSpPr/>
          <p:nvPr/>
        </p:nvSpPr>
        <p:spPr>
          <a:xfrm>
            <a:off x="1112168" y="4458517"/>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5" name="Rectangle 24">
            <a:extLst>
              <a:ext uri="{FF2B5EF4-FFF2-40B4-BE49-F238E27FC236}">
                <a16:creationId xmlns:a16="http://schemas.microsoft.com/office/drawing/2014/main" id="{44F2FFB8-E7BB-2A4D-039E-808ACC4A0F9A}"/>
              </a:ext>
            </a:extLst>
          </p:cNvPr>
          <p:cNvSpPr/>
          <p:nvPr/>
        </p:nvSpPr>
        <p:spPr>
          <a:xfrm>
            <a:off x="3444576" y="4458517"/>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8" name="Rectangle 27">
            <a:extLst>
              <a:ext uri="{FF2B5EF4-FFF2-40B4-BE49-F238E27FC236}">
                <a16:creationId xmlns:a16="http://schemas.microsoft.com/office/drawing/2014/main" id="{5E749A0C-4820-5C1F-F057-4A3D317F7221}"/>
              </a:ext>
            </a:extLst>
          </p:cNvPr>
          <p:cNvSpPr/>
          <p:nvPr/>
        </p:nvSpPr>
        <p:spPr>
          <a:xfrm>
            <a:off x="1112168" y="4828628"/>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9" name="Rectangle 28">
            <a:extLst>
              <a:ext uri="{FF2B5EF4-FFF2-40B4-BE49-F238E27FC236}">
                <a16:creationId xmlns:a16="http://schemas.microsoft.com/office/drawing/2014/main" id="{C7E54F05-A956-50E6-3FC0-C5B6D779989E}"/>
              </a:ext>
            </a:extLst>
          </p:cNvPr>
          <p:cNvSpPr/>
          <p:nvPr/>
        </p:nvSpPr>
        <p:spPr>
          <a:xfrm>
            <a:off x="3444576" y="4828628"/>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0" name="Oval 29">
            <a:extLst>
              <a:ext uri="{FF2B5EF4-FFF2-40B4-BE49-F238E27FC236}">
                <a16:creationId xmlns:a16="http://schemas.microsoft.com/office/drawing/2014/main" id="{FBD6632D-27E3-C994-4D5A-DBB4558A3347}"/>
              </a:ext>
            </a:extLst>
          </p:cNvPr>
          <p:cNvSpPr/>
          <p:nvPr/>
        </p:nvSpPr>
        <p:spPr>
          <a:xfrm>
            <a:off x="3202589" y="3887535"/>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31" name="Oval 30">
            <a:extLst>
              <a:ext uri="{FF2B5EF4-FFF2-40B4-BE49-F238E27FC236}">
                <a16:creationId xmlns:a16="http://schemas.microsoft.com/office/drawing/2014/main" id="{3452D1CC-9BDC-9101-E3E1-78DD7984DC68}"/>
              </a:ext>
            </a:extLst>
          </p:cNvPr>
          <p:cNvSpPr/>
          <p:nvPr/>
        </p:nvSpPr>
        <p:spPr>
          <a:xfrm>
            <a:off x="5636143" y="3915107"/>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id="{159119D5-00B8-E51F-A37C-A529664F110F}"/>
              </a:ext>
            </a:extLst>
          </p:cNvPr>
          <p:cNvSpPr/>
          <p:nvPr/>
        </p:nvSpPr>
        <p:spPr>
          <a:xfrm>
            <a:off x="3202589" y="4322215"/>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c</a:t>
            </a:r>
            <a:endParaRPr lang="en-US" sz="1200" kern="0" dirty="0">
              <a:solidFill>
                <a:srgbClr val="003862"/>
              </a:solidFill>
              <a:latin typeface="Arial" panose="020B0604020202020204" pitchFamily="34" charset="0"/>
              <a:cs typeface="Arial" panose="020B0604020202020204" pitchFamily="34" charset="0"/>
            </a:endParaRPr>
          </a:p>
        </p:txBody>
      </p:sp>
      <p:sp>
        <p:nvSpPr>
          <p:cNvPr id="33" name="Oval 32">
            <a:extLst>
              <a:ext uri="{FF2B5EF4-FFF2-40B4-BE49-F238E27FC236}">
                <a16:creationId xmlns:a16="http://schemas.microsoft.com/office/drawing/2014/main" id="{8E958FB7-6DB8-0500-2FC2-25DB9ECF9851}"/>
              </a:ext>
            </a:extLst>
          </p:cNvPr>
          <p:cNvSpPr/>
          <p:nvPr/>
        </p:nvSpPr>
        <p:spPr>
          <a:xfrm>
            <a:off x="5632624" y="4367504"/>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d</a:t>
            </a:r>
            <a:endParaRPr lang="en-US" sz="1200" kern="0" dirty="0">
              <a:solidFill>
                <a:srgbClr val="003862"/>
              </a:solidFill>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08A2D5DB-9582-3AB7-8055-6FE3927CE6E6}"/>
              </a:ext>
            </a:extLst>
          </p:cNvPr>
          <p:cNvSpPr/>
          <p:nvPr/>
        </p:nvSpPr>
        <p:spPr>
          <a:xfrm>
            <a:off x="3202589" y="4664159"/>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e</a:t>
            </a:r>
            <a:endParaRPr lang="en-US" sz="1200" kern="0" dirty="0">
              <a:solidFill>
                <a:srgbClr val="003862"/>
              </a:solidFill>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869D5C8C-106B-CC56-56F7-1467C9A2DF9A}"/>
              </a:ext>
            </a:extLst>
          </p:cNvPr>
          <p:cNvSpPr/>
          <p:nvPr/>
        </p:nvSpPr>
        <p:spPr>
          <a:xfrm>
            <a:off x="5632624" y="4733667"/>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f</a:t>
            </a:r>
            <a:endParaRPr lang="en-US" sz="1200" kern="0" dirty="0">
              <a:solidFill>
                <a:srgbClr val="003862"/>
              </a:solidFill>
              <a:latin typeface="Arial" panose="020B0604020202020204" pitchFamily="34" charset="0"/>
              <a:cs typeface="Arial" panose="020B0604020202020204" pitchFamily="34" charset="0"/>
            </a:endParaRPr>
          </a:p>
        </p:txBody>
      </p:sp>
      <p:sp>
        <p:nvSpPr>
          <p:cNvPr id="3" name="Oval 2">
            <a:extLst>
              <a:ext uri="{FF2B5EF4-FFF2-40B4-BE49-F238E27FC236}">
                <a16:creationId xmlns:a16="http://schemas.microsoft.com/office/drawing/2014/main" id="{783E8F9B-50F6-0D41-A86C-EFFE5C51FDDB}"/>
              </a:ext>
            </a:extLst>
          </p:cNvPr>
          <p:cNvSpPr/>
          <p:nvPr/>
        </p:nvSpPr>
        <p:spPr>
          <a:xfrm>
            <a:off x="5648201" y="1732501"/>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4</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76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734CF37-BD39-E92E-F20F-C370AB189EC7}"/>
              </a:ext>
            </a:extLst>
          </p:cNvPr>
          <p:cNvPicPr>
            <a:picLocks noChangeAspect="1"/>
          </p:cNvPicPr>
          <p:nvPr/>
        </p:nvPicPr>
        <p:blipFill>
          <a:blip r:embed="rId2"/>
          <a:stretch>
            <a:fillRect/>
          </a:stretch>
        </p:blipFill>
        <p:spPr>
          <a:xfrm>
            <a:off x="492488" y="2708090"/>
            <a:ext cx="5873017" cy="1453717"/>
          </a:xfrm>
          <a:prstGeom prst="rect">
            <a:avLst/>
          </a:prstGeom>
          <a:ln w="19050">
            <a:solidFill>
              <a:srgbClr val="04284D"/>
            </a:solidFill>
          </a:ln>
        </p:spPr>
      </p:pic>
      <p:sp>
        <p:nvSpPr>
          <p:cNvPr id="18" name="Rectangle 17">
            <a:extLst>
              <a:ext uri="{FF2B5EF4-FFF2-40B4-BE49-F238E27FC236}">
                <a16:creationId xmlns:a16="http://schemas.microsoft.com/office/drawing/2014/main" id="{8EA4DE58-B209-89FE-EC23-F79384184ED6}"/>
              </a:ext>
            </a:extLst>
          </p:cNvPr>
          <p:cNvSpPr/>
          <p:nvPr/>
        </p:nvSpPr>
        <p:spPr>
          <a:xfrm>
            <a:off x="182387" y="970916"/>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dirty="0">
                <a:solidFill>
                  <a:srgbClr val="003862"/>
                </a:solidFill>
              </a:rPr>
              <a:t>Wählen Sie die Schaltfläche </a:t>
            </a:r>
            <a:r>
              <a:rPr lang="en-US" sz="1100" b="1" dirty="0">
                <a:solidFill>
                  <a:srgbClr val="003862"/>
                </a:solidFill>
              </a:rPr>
              <a:t>Speichern</a:t>
            </a:r>
            <a:r>
              <a:rPr lang="en-US" sz="1100" dirty="0">
                <a:solidFill>
                  <a:srgbClr val="003862"/>
                </a:solidFill>
              </a:rPr>
              <a:t>.</a:t>
            </a:r>
          </a:p>
        </p:txBody>
      </p:sp>
      <p:pic>
        <p:nvPicPr>
          <p:cNvPr id="20" name="Picture 19">
            <a:extLst>
              <a:ext uri="{FF2B5EF4-FFF2-40B4-BE49-F238E27FC236}">
                <a16:creationId xmlns:a16="http://schemas.microsoft.com/office/drawing/2014/main" id="{51846652-0A89-7FF0-2D75-1508527F923C}"/>
              </a:ext>
            </a:extLst>
          </p:cNvPr>
          <p:cNvPicPr>
            <a:picLocks noChangeAspect="1"/>
          </p:cNvPicPr>
          <p:nvPr/>
        </p:nvPicPr>
        <p:blipFill>
          <a:blip r:embed="rId3"/>
          <a:stretch>
            <a:fillRect/>
          </a:stretch>
        </p:blipFill>
        <p:spPr>
          <a:xfrm>
            <a:off x="2509706" y="1357012"/>
            <a:ext cx="1838582" cy="562053"/>
          </a:xfrm>
          <a:prstGeom prst="rect">
            <a:avLst/>
          </a:prstGeom>
          <a:ln w="19050">
            <a:solidFill>
              <a:srgbClr val="04284D"/>
            </a:solidFill>
          </a:ln>
        </p:spPr>
      </p:pic>
      <p:sp>
        <p:nvSpPr>
          <p:cNvPr id="10" name="Rectangle 9">
            <a:extLst>
              <a:ext uri="{FF2B5EF4-FFF2-40B4-BE49-F238E27FC236}">
                <a16:creationId xmlns:a16="http://schemas.microsoft.com/office/drawing/2014/main" id="{E26257CB-0E28-05F7-0D1E-19DE1C0A3CDC}"/>
              </a:ext>
            </a:extLst>
          </p:cNvPr>
          <p:cNvSpPr/>
          <p:nvPr/>
        </p:nvSpPr>
        <p:spPr>
          <a:xfrm>
            <a:off x="3543300" y="1410673"/>
            <a:ext cx="708660" cy="46892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 name="Oval 1">
            <a:extLst>
              <a:ext uri="{FF2B5EF4-FFF2-40B4-BE49-F238E27FC236}">
                <a16:creationId xmlns:a16="http://schemas.microsoft.com/office/drawing/2014/main" id="{432848AB-ACD0-4DDF-E7A9-8EA924B69BDC}"/>
              </a:ext>
            </a:extLst>
          </p:cNvPr>
          <p:cNvSpPr/>
          <p:nvPr/>
        </p:nvSpPr>
        <p:spPr>
          <a:xfrm>
            <a:off x="404221" y="3979326"/>
            <a:ext cx="446171" cy="36496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endParaRPr lang="en-US" sz="1200" kern="0" dirty="0">
              <a:solidFill>
                <a:srgbClr val="003862"/>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77AD7AFD-1BD6-7396-4736-C88A25ABF80A}"/>
              </a:ext>
            </a:extLst>
          </p:cNvPr>
          <p:cNvSpPr/>
          <p:nvPr/>
        </p:nvSpPr>
        <p:spPr>
          <a:xfrm>
            <a:off x="182387" y="2255215"/>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Eine </a:t>
            </a:r>
            <a:r>
              <a:rPr lang="en-US" sz="1100" b="1" dirty="0">
                <a:solidFill>
                  <a:srgbClr val="003862"/>
                </a:solidFill>
              </a:rPr>
              <a:t>Bestätigungsmeldung </a:t>
            </a:r>
            <a:r>
              <a:rPr lang="en-US" sz="1100" dirty="0">
                <a:solidFill>
                  <a:srgbClr val="003862"/>
                </a:solidFill>
              </a:rPr>
              <a:t>zeigt an, dass die Aktion erfolgreich ausgeführt wurde:</a:t>
            </a:r>
          </a:p>
        </p:txBody>
      </p:sp>
      <p:sp>
        <p:nvSpPr>
          <p:cNvPr id="23" name="Rectangle 22">
            <a:extLst>
              <a:ext uri="{FF2B5EF4-FFF2-40B4-BE49-F238E27FC236}">
                <a16:creationId xmlns:a16="http://schemas.microsoft.com/office/drawing/2014/main" id="{92D923B1-4B07-0673-4EAD-10E110D7BC92}"/>
              </a:ext>
            </a:extLst>
          </p:cNvPr>
          <p:cNvSpPr/>
          <p:nvPr/>
        </p:nvSpPr>
        <p:spPr>
          <a:xfrm>
            <a:off x="182385" y="4702650"/>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en-US" sz="1100" dirty="0">
                <a:solidFill>
                  <a:srgbClr val="003862"/>
                </a:solidFill>
              </a:rPr>
              <a:t>Klicken Sie auf </a:t>
            </a:r>
            <a:r>
              <a:rPr lang="en-US" sz="1100" b="1" dirty="0">
                <a:solidFill>
                  <a:srgbClr val="003862"/>
                </a:solidFill>
              </a:rPr>
              <a:t>Weiter</a:t>
            </a:r>
            <a:r>
              <a:rPr lang="en-US" sz="1100" dirty="0">
                <a:solidFill>
                  <a:srgbClr val="003862"/>
                </a:solidFill>
              </a:rPr>
              <a:t>, um der juristischen Person neue Zahlungsmethoden hinzuzufügen, oder klicken Sie auf </a:t>
            </a:r>
            <a:r>
              <a:rPr lang="en-US" sz="1100" b="1" dirty="0">
                <a:solidFill>
                  <a:srgbClr val="003862"/>
                </a:solidFill>
              </a:rPr>
              <a:t>Schließen</a:t>
            </a:r>
            <a:r>
              <a:rPr lang="en-US" sz="1100" dirty="0">
                <a:solidFill>
                  <a:srgbClr val="003862"/>
                </a:solidFill>
              </a:rPr>
              <a:t>, um zur Seite „Juristische Personen“ zurückzukehren. </a:t>
            </a:r>
          </a:p>
        </p:txBody>
      </p:sp>
      <p:sp>
        <p:nvSpPr>
          <p:cNvPr id="3" name="Rectangle 2">
            <a:extLst>
              <a:ext uri="{FF2B5EF4-FFF2-40B4-BE49-F238E27FC236}">
                <a16:creationId xmlns:a16="http://schemas.microsoft.com/office/drawing/2014/main" id="{7517C33C-06D2-1AFD-358B-49AD88503AB3}"/>
              </a:ext>
            </a:extLst>
          </p:cNvPr>
          <p:cNvSpPr/>
          <p:nvPr/>
        </p:nvSpPr>
        <p:spPr>
          <a:xfrm>
            <a:off x="4785842" y="3657261"/>
            <a:ext cx="1268371" cy="2286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4" name="Oval 3">
            <a:extLst>
              <a:ext uri="{FF2B5EF4-FFF2-40B4-BE49-F238E27FC236}">
                <a16:creationId xmlns:a16="http://schemas.microsoft.com/office/drawing/2014/main" id="{B7931A7A-173E-ECFD-85D6-153BD34F1042}"/>
              </a:ext>
            </a:extLst>
          </p:cNvPr>
          <p:cNvSpPr/>
          <p:nvPr/>
        </p:nvSpPr>
        <p:spPr>
          <a:xfrm>
            <a:off x="5902614" y="3474780"/>
            <a:ext cx="303197" cy="275946"/>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BF6678D-0A79-8CFB-AC35-AA7FB4F7745C}"/>
              </a:ext>
            </a:extLst>
          </p:cNvPr>
          <p:cNvPicPr>
            <a:picLocks noChangeAspect="1"/>
          </p:cNvPicPr>
          <p:nvPr/>
        </p:nvPicPr>
        <p:blipFill>
          <a:blip r:embed="rId4"/>
          <a:stretch>
            <a:fillRect/>
          </a:stretch>
        </p:blipFill>
        <p:spPr>
          <a:xfrm>
            <a:off x="722871" y="5719970"/>
            <a:ext cx="5535142" cy="1735838"/>
          </a:xfrm>
          <a:prstGeom prst="rect">
            <a:avLst/>
          </a:prstGeom>
          <a:ln w="19050">
            <a:solidFill>
              <a:srgbClr val="04284D"/>
            </a:solidFill>
          </a:ln>
        </p:spPr>
      </p:pic>
      <p:sp>
        <p:nvSpPr>
          <p:cNvPr id="7" name="Oval 6">
            <a:extLst>
              <a:ext uri="{FF2B5EF4-FFF2-40B4-BE49-F238E27FC236}">
                <a16:creationId xmlns:a16="http://schemas.microsoft.com/office/drawing/2014/main" id="{12B75373-75CD-D300-7F82-CBEBF5F91448}"/>
              </a:ext>
            </a:extLst>
          </p:cNvPr>
          <p:cNvSpPr/>
          <p:nvPr/>
        </p:nvSpPr>
        <p:spPr>
          <a:xfrm>
            <a:off x="6028304" y="5502774"/>
            <a:ext cx="446171" cy="36496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51757D88-BD1B-9EF0-9274-BB07CC120DF1}"/>
              </a:ext>
            </a:extLst>
          </p:cNvPr>
          <p:cNvSpPr/>
          <p:nvPr/>
        </p:nvSpPr>
        <p:spPr>
          <a:xfrm>
            <a:off x="4077039" y="1193477"/>
            <a:ext cx="446171" cy="36496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89178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 ds:uri="http://schemas.microsoft.com/sharepoint/v3"/>
  </ds:schemaRefs>
</ds:datastoreItem>
</file>

<file path=customXml/itemProps2.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3.xml><?xml version="1.0" encoding="utf-8"?>
<ds:datastoreItem xmlns:ds="http://schemas.openxmlformats.org/officeDocument/2006/customXml" ds:itemID="{30DD5244-3E98-45AE-9442-511CCAAD5BBE}"/>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481</Words>
  <Application>Microsoft Macintosh PowerPoint</Application>
  <PresentationFormat>Letter Paper (8.5x11 in)</PresentationFormat>
  <Paragraphs>48</Paragraphs>
  <Slides>4</Slides>
  <Notes>1</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4</vt:i4>
      </vt:variant>
    </vt:vector>
  </HeadingPairs>
  <TitlesOfParts>
    <vt:vector size="9"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2026-06-17T09:51:46Z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