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13"/>
  </p:notesMasterIdLst>
  <p:handoutMasterIdLst>
    <p:handoutMasterId r:id="rId14"/>
  </p:handoutMasterIdLst>
  <p:sldIdLst>
    <p:sldId id="331" r:id="rId6"/>
    <p:sldId id="382" r:id="rId7"/>
    <p:sldId id="383" r:id="rId8"/>
    <p:sldId id="370" r:id="rId9"/>
    <p:sldId id="371" r:id="rId10"/>
    <p:sldId id="373" r:id="rId11"/>
    <p:sldId id="376" r:id="rId12"/>
  </p:sldIdLst>
  <p:sldSz cx="6858000" cy="9144000" type="letter"/>
  <p:notesSz cx="6797675" cy="9928225"/>
  <p:custDataLst>
    <p:tags r:id="rId15"/>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84D"/>
    <a:srgbClr val="003862"/>
    <a:srgbClr val="F0F0F0"/>
    <a:srgbClr val="F2F2F2"/>
    <a:srgbClr val="FFFFFF"/>
    <a:srgbClr val="F7F7F7"/>
    <a:srgbClr val="00629B"/>
    <a:srgbClr val="8BAECD"/>
    <a:srgbClr val="BDD3E1"/>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08BE67-EE90-42B8-9FE1-AE82E268D5DB}" v="109" dt="2025-11-05T08:48:41.914"/>
    <p1510:client id="{B5012E1A-6E66-4DEE-902C-F315D5FF0658}" v="149" dt="2025-11-04T09:46:12.3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00" autoAdjust="0"/>
    <p:restoredTop sz="94660"/>
  </p:normalViewPr>
  <p:slideViewPr>
    <p:cSldViewPr snapToGrid="0">
      <p:cViewPr>
        <p:scale>
          <a:sx n="66" d="100"/>
          <a:sy n="66" d="100"/>
        </p:scale>
        <p:origin x="3222" y="36"/>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handoutMaster" Target="handoutMasters/handoutMaster1.xml"/><Relationship Id="rId22" Type="http://schemas.microsoft.com/office/2018/10/relationships/authors" Target="authors.xml"/></Relationships>
</file>

<file path=ppt/handoutMasters/_rels/handoutMaster1.xml.rels><?xml version="1.0" encoding="UTF-8"?><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3/25/2026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3/25/2026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slideLayouts/_rels/slideLayout1.xml.rels><?xml version="1.0" encoding="UTF-8"?><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  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84775"/>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Coupa Supplier Portal (CSP)</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Kurzanleitung</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Coupa Supplier Portal (CSP)</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61833"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7633"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2.xml"/></Relationships>
</file>

<file path=ppt/slides/_rels/slide3.xml.rels><?xml version="1.0" encoding="UTF-8"?><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22.xml"/></Relationships>
</file>

<file path=ppt/slides/_rels/slide4.xml.rels><?xml version="1.0" encoding="UTF-8"?><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2.xml"/></Relationships>
</file>

<file path=ppt/slides/_rels/slide5.xml.rels><?xml version="1.0" encoding="UTF-8"?><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2.xml"/></Relationships>
</file>

<file path=ppt/slides/_rels/slide6.xml.rels><?xml version="1.0" encoding="UTF-8"?><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22.xml"/><Relationship Id="rId4" Type="http://schemas.openxmlformats.org/officeDocument/2006/relationships/image" Target="../media/image15.png"/></Relationships>
</file>

<file path=ppt/slides/_rels/slide7.xml.rels><?xml version="1.0" encoding="UTF-8"?><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796821"/>
          </a:xfrm>
          <a:prstGeom prst="rect">
            <a:avLst/>
          </a:prstGeom>
          <a:noFill/>
        </p:spPr>
        <p:txBody>
          <a:bodyPr wrap="square" lIns="0" tIns="0" rIns="0" bIns="0" rtlCol="0">
            <a:spAutoFit/>
          </a:bodyPr>
          <a:lstStyle/>
          <a:p>
            <a:pPr>
              <a:lnSpc>
                <a:spcPct val="118000"/>
              </a:lnSpc>
            </a:pPr>
            <a:r>
              <a:rPr lang="en-US" sz="1100" dirty="0">
                <a:solidFill>
                  <a:srgbClr val="003862"/>
                </a:solidFill>
                <a:latin typeface="Arial" panose="020B0604020202020204" pitchFamily="34" charset="0"/>
                <a:cs typeface="Arial" panose="020B0604020202020204" pitchFamily="34" charset="0"/>
              </a:rPr>
              <a:t>Ziel dieses Dokuments ist es, Sie durch die Sasol-spezifischen Anforderungen für das Hinzufügen einer Zahlungsmethode zu führen, damit Sie Ihr Onboarding bei Sasol abschließen können.</a:t>
            </a:r>
          </a:p>
          <a:p>
            <a:pPr>
              <a:lnSpc>
                <a:spcPct val="118000"/>
              </a:lnSpc>
            </a:pPr>
            <a:r>
              <a:rPr lang="en-US" sz="1100" dirty="0">
                <a:solidFill>
                  <a:srgbClr val="003862"/>
                </a:solidFill>
                <a:latin typeface="Arial" panose="020B0604020202020204" pitchFamily="34" charset="0"/>
                <a:cs typeface="Arial" panose="020B0604020202020204" pitchFamily="34" charset="0"/>
              </a:rPr>
              <a:t>Diese Anleitung richtet sich an Lieferanten, die bereits ein Coupa Supplier Profile erstellt haben.</a:t>
            </a:r>
          </a:p>
        </p:txBody>
      </p:sp>
      <p:sp>
        <p:nvSpPr>
          <p:cNvPr id="2" name="TextBox 1">
            <a:extLst>
              <a:ext uri="{FF2B5EF4-FFF2-40B4-BE49-F238E27FC236}">
                <a16:creationId xmlns:a16="http://schemas.microsoft.com/office/drawing/2014/main" id="{E1D13F38-19D3-901C-7923-1C33BC81C358}"/>
              </a:ext>
            </a:extLst>
          </p:cNvPr>
          <p:cNvSpPr txBox="1"/>
          <p:nvPr/>
        </p:nvSpPr>
        <p:spPr>
          <a:xfrm>
            <a:off x="215571" y="1823365"/>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Erste Schritte</a:t>
            </a:r>
          </a:p>
        </p:txBody>
      </p:sp>
      <p:sp>
        <p:nvSpPr>
          <p:cNvPr id="4" name="Rectangle 3">
            <a:extLst>
              <a:ext uri="{FF2B5EF4-FFF2-40B4-BE49-F238E27FC236}">
                <a16:creationId xmlns:a16="http://schemas.microsoft.com/office/drawing/2014/main" id="{0F10447E-D4A6-D0B9-A6BC-4EFD1E0CFEEE}"/>
              </a:ext>
            </a:extLst>
          </p:cNvPr>
          <p:cNvSpPr/>
          <p:nvPr/>
        </p:nvSpPr>
        <p:spPr>
          <a:xfrm>
            <a:off x="143225" y="2247077"/>
            <a:ext cx="6493221" cy="80733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 xml:space="preserve">Sie müssen </a:t>
            </a:r>
            <a:r>
              <a:rPr lang="en-US" sz="1100" b="1" dirty="0">
                <a:solidFill>
                  <a:srgbClr val="003862"/>
                </a:solidFill>
              </a:rPr>
              <a:t xml:space="preserve">mindestens eine </a:t>
            </a:r>
            <a:r>
              <a:rPr lang="en-US" sz="1100" dirty="0">
                <a:solidFill>
                  <a:srgbClr val="003862"/>
                </a:solidFill>
              </a:rPr>
              <a:t>juristische Person hinzugefügt haben, bevor Sie auf der Übersichtsseite „Payment Methods“ eine Zahlungsmethode hinzufügen.</a:t>
            </a:r>
          </a:p>
          <a:p>
            <a:pPr marL="228600" lvl="0" indent="-228600" defTabSz="524671">
              <a:lnSpc>
                <a:spcPct val="150000"/>
              </a:lnSpc>
              <a:spcAft>
                <a:spcPts val="600"/>
              </a:spcAft>
              <a:buClr>
                <a:srgbClr val="003862"/>
              </a:buClr>
              <a:buFont typeface="+mj-lt"/>
              <a:buAutoNum type="arabicPeriod"/>
              <a:defRPr/>
            </a:pPr>
            <a:r>
              <a:rPr lang="en-US" sz="1100" dirty="0">
                <a:solidFill>
                  <a:srgbClr val="003862"/>
                </a:solidFill>
              </a:rPr>
              <a:t xml:space="preserve">Wählen Sie in der oberen Navigationsleiste </a:t>
            </a:r>
            <a:r>
              <a:rPr lang="en-US" sz="1100" b="1" dirty="0">
                <a:solidFill>
                  <a:srgbClr val="003862"/>
                </a:solidFill>
              </a:rPr>
              <a:t xml:space="preserve">Business Profile </a:t>
            </a:r>
            <a:r>
              <a:rPr lang="en-US" sz="1100" dirty="0">
                <a:solidFill>
                  <a:srgbClr val="003862"/>
                </a:solidFill>
              </a:rPr>
              <a:t>:</a:t>
            </a:r>
          </a:p>
        </p:txBody>
      </p:sp>
      <p:pic>
        <p:nvPicPr>
          <p:cNvPr id="5" name="Picture 4">
            <a:extLst>
              <a:ext uri="{FF2B5EF4-FFF2-40B4-BE49-F238E27FC236}">
                <a16:creationId xmlns:a16="http://schemas.microsoft.com/office/drawing/2014/main" id="{3CAD079A-AB09-7BB4-62C6-046703057F3A}"/>
              </a:ext>
            </a:extLst>
          </p:cNvPr>
          <p:cNvPicPr>
            <a:picLocks noChangeAspect="1"/>
          </p:cNvPicPr>
          <p:nvPr/>
        </p:nvPicPr>
        <p:blipFill>
          <a:blip r:embed="rId4"/>
          <a:stretch>
            <a:fillRect/>
          </a:stretch>
        </p:blipFill>
        <p:spPr>
          <a:xfrm>
            <a:off x="742950" y="3252289"/>
            <a:ext cx="5372100" cy="2021757"/>
          </a:xfrm>
          <a:prstGeom prst="rect">
            <a:avLst/>
          </a:prstGeom>
          <a:ln w="19050">
            <a:solidFill>
              <a:srgbClr val="04284D"/>
            </a:solidFill>
          </a:ln>
        </p:spPr>
      </p:pic>
      <p:sp>
        <p:nvSpPr>
          <p:cNvPr id="7" name="Rectangle 6">
            <a:extLst>
              <a:ext uri="{FF2B5EF4-FFF2-40B4-BE49-F238E27FC236}">
                <a16:creationId xmlns:a16="http://schemas.microsoft.com/office/drawing/2014/main" id="{27045FAE-789F-9B2A-25FD-95464B88DD49}"/>
              </a:ext>
            </a:extLst>
          </p:cNvPr>
          <p:cNvSpPr/>
          <p:nvPr/>
        </p:nvSpPr>
        <p:spPr>
          <a:xfrm>
            <a:off x="1897380" y="3497063"/>
            <a:ext cx="541020" cy="13877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8" name="Oval 7">
            <a:extLst>
              <a:ext uri="{FF2B5EF4-FFF2-40B4-BE49-F238E27FC236}">
                <a16:creationId xmlns:a16="http://schemas.microsoft.com/office/drawing/2014/main" id="{AEC275D5-3837-B045-DFA8-F4B30EFC002F}"/>
              </a:ext>
            </a:extLst>
          </p:cNvPr>
          <p:cNvSpPr/>
          <p:nvPr/>
        </p:nvSpPr>
        <p:spPr>
          <a:xfrm>
            <a:off x="2323510" y="3256865"/>
            <a:ext cx="229779" cy="240198"/>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a:t>
            </a:r>
          </a:p>
        </p:txBody>
      </p:sp>
      <p:sp>
        <p:nvSpPr>
          <p:cNvPr id="10" name="Rectangle 9">
            <a:extLst>
              <a:ext uri="{FF2B5EF4-FFF2-40B4-BE49-F238E27FC236}">
                <a16:creationId xmlns:a16="http://schemas.microsoft.com/office/drawing/2014/main" id="{A05118AB-A4CA-0D4F-7F0D-D5327711602A}"/>
              </a:ext>
            </a:extLst>
          </p:cNvPr>
          <p:cNvSpPr/>
          <p:nvPr/>
        </p:nvSpPr>
        <p:spPr>
          <a:xfrm>
            <a:off x="143225" y="5469193"/>
            <a:ext cx="6465840"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2"/>
              <a:defRPr/>
            </a:pPr>
            <a:r>
              <a:rPr lang="en-US" sz="1100" dirty="0">
                <a:solidFill>
                  <a:srgbClr val="003862"/>
                </a:solidFill>
                <a:latin typeface="Arial" panose="020B0604020202020204" pitchFamily="34" charset="0"/>
                <a:cs typeface="Arial" panose="020B0604020202020204" pitchFamily="34" charset="0"/>
              </a:rPr>
              <a:t xml:space="preserve">Wählen Sie </a:t>
            </a:r>
            <a:r>
              <a:rPr lang="en-US" sz="1100" b="1" dirty="0">
                <a:solidFill>
                  <a:srgbClr val="003862"/>
                </a:solidFill>
                <a:latin typeface="Arial" panose="020B0604020202020204" pitchFamily="34" charset="0"/>
                <a:cs typeface="Arial" panose="020B0604020202020204" pitchFamily="34" charset="0"/>
              </a:rPr>
              <a:t xml:space="preserve">Payment Methods. </a:t>
            </a:r>
            <a:r>
              <a:rPr lang="en-US" sz="1100" dirty="0">
                <a:solidFill>
                  <a:srgbClr val="003862"/>
                </a:solidFill>
                <a:latin typeface="Arial" panose="020B0604020202020204" pitchFamily="34" charset="0"/>
                <a:cs typeface="Arial" panose="020B0604020202020204" pitchFamily="34" charset="0"/>
              </a:rPr>
              <a:t>Dies ist die Tabellenansicht der Zahlungsmethoden.</a:t>
            </a:r>
          </a:p>
        </p:txBody>
      </p:sp>
      <p:pic>
        <p:nvPicPr>
          <p:cNvPr id="13" name="Picture 12">
            <a:extLst>
              <a:ext uri="{FF2B5EF4-FFF2-40B4-BE49-F238E27FC236}">
                <a16:creationId xmlns:a16="http://schemas.microsoft.com/office/drawing/2014/main" id="{BFAFAA17-6D46-45CA-92AD-15935B558E67}"/>
              </a:ext>
            </a:extLst>
          </p:cNvPr>
          <p:cNvPicPr>
            <a:picLocks noChangeAspect="1"/>
          </p:cNvPicPr>
          <p:nvPr/>
        </p:nvPicPr>
        <p:blipFill>
          <a:blip r:embed="rId5"/>
          <a:srcRect b="18806"/>
          <a:stretch>
            <a:fillRect/>
          </a:stretch>
        </p:blipFill>
        <p:spPr>
          <a:xfrm>
            <a:off x="742950" y="5956058"/>
            <a:ext cx="5372100" cy="1882008"/>
          </a:xfrm>
          <a:prstGeom prst="rect">
            <a:avLst/>
          </a:prstGeom>
          <a:ln w="19050">
            <a:solidFill>
              <a:srgbClr val="04284D"/>
            </a:solidFill>
          </a:ln>
        </p:spPr>
      </p:pic>
      <p:sp>
        <p:nvSpPr>
          <p:cNvPr id="11" name="Rectangle 10">
            <a:extLst>
              <a:ext uri="{FF2B5EF4-FFF2-40B4-BE49-F238E27FC236}">
                <a16:creationId xmlns:a16="http://schemas.microsoft.com/office/drawing/2014/main" id="{E783537D-DC0F-EB68-C78A-AE3BFFD109E8}"/>
              </a:ext>
            </a:extLst>
          </p:cNvPr>
          <p:cNvSpPr/>
          <p:nvPr/>
        </p:nvSpPr>
        <p:spPr>
          <a:xfrm flipV="1">
            <a:off x="2789443" y="6332954"/>
            <a:ext cx="609600" cy="19812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9" name="Oval 8">
            <a:extLst>
              <a:ext uri="{FF2B5EF4-FFF2-40B4-BE49-F238E27FC236}">
                <a16:creationId xmlns:a16="http://schemas.microsoft.com/office/drawing/2014/main" id="{1F5E7E4F-D37D-1A4D-4C42-1812634C00C6}"/>
              </a:ext>
            </a:extLst>
          </p:cNvPr>
          <p:cNvSpPr/>
          <p:nvPr/>
        </p:nvSpPr>
        <p:spPr>
          <a:xfrm>
            <a:off x="3334253" y="6484557"/>
            <a:ext cx="250087" cy="262658"/>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2</a:t>
            </a:r>
            <a:endParaRPr lang="en-US" sz="1200" kern="0" dirty="0">
              <a:solidFill>
                <a:srgbClr val="003862"/>
              </a:solidFill>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454D19B6-018B-36CA-A86B-341454849CDA}"/>
              </a:ext>
            </a:extLst>
          </p:cNvPr>
          <p:cNvPicPr preferRelativeResize="0">
            <a:picLocks noChangeAspect="1"/>
          </p:cNvPicPr>
          <p:nvPr/>
        </p:nvPicPr>
        <p:blipFill>
          <a:blip r:embed="rId6"/>
          <a:stretch>
            <a:fillRect/>
          </a:stretch>
        </p:blipFill>
        <p:spPr>
          <a:xfrm>
            <a:off x="201962" y="8042648"/>
            <a:ext cx="566555" cy="566555"/>
          </a:xfrm>
          <a:prstGeom prst="rect">
            <a:avLst/>
          </a:prstGeom>
        </p:spPr>
      </p:pic>
      <p:sp>
        <p:nvSpPr>
          <p:cNvPr id="15" name="Rounded Rectangle 7">
            <a:extLst>
              <a:ext uri="{FF2B5EF4-FFF2-40B4-BE49-F238E27FC236}">
                <a16:creationId xmlns:a16="http://schemas.microsoft.com/office/drawing/2014/main" id="{D6072C7E-0308-048D-18CB-8623FEE72DF4}"/>
              </a:ext>
            </a:extLst>
          </p:cNvPr>
          <p:cNvSpPr/>
          <p:nvPr/>
        </p:nvSpPr>
        <p:spPr>
          <a:xfrm>
            <a:off x="143225" y="8007690"/>
            <a:ext cx="6571549" cy="760000"/>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16" name="TextBox 15">
            <a:extLst>
              <a:ext uri="{FF2B5EF4-FFF2-40B4-BE49-F238E27FC236}">
                <a16:creationId xmlns:a16="http://schemas.microsoft.com/office/drawing/2014/main" id="{8DC7866C-5CFA-9661-8543-B91300D2C914}"/>
              </a:ext>
            </a:extLst>
          </p:cNvPr>
          <p:cNvSpPr txBox="1"/>
          <p:nvPr/>
        </p:nvSpPr>
        <p:spPr>
          <a:xfrm>
            <a:off x="827254" y="8007690"/>
            <a:ext cx="5848356" cy="615553"/>
          </a:xfrm>
          <a:prstGeom prst="rect">
            <a:avLst/>
          </a:prstGeom>
          <a:noFill/>
        </p:spPr>
        <p:txBody>
          <a:bodyPr wrap="square">
            <a:spAutoFit/>
          </a:bodyPr>
          <a:lstStyle/>
          <a:p>
            <a:r>
              <a:rPr lang="en-US" sz="1100" b="1" dirty="0">
                <a:solidFill>
                  <a:srgbClr val="003862"/>
                </a:solidFill>
                <a:latin typeface="Arial" panose="020B0604020202020204" pitchFamily="34" charset="0"/>
                <a:cs typeface="Arial" panose="020B0604020202020204" pitchFamily="34" charset="0"/>
              </a:rPr>
              <a:t>Hinweis:</a:t>
            </a:r>
            <a:r>
              <a:rPr lang="en-US" sz="1100" dirty="0">
                <a:solidFill>
                  <a:srgbClr val="003862"/>
                </a:solidFill>
                <a:latin typeface="Arial" panose="020B0604020202020204" pitchFamily="34" charset="0"/>
                <a:cs typeface="Arial" panose="020B0604020202020204" pitchFamily="34" charset="0"/>
              </a:rPr>
              <a:t xml:space="preserve"> </a:t>
            </a:r>
          </a:p>
          <a:p>
            <a:r>
              <a:rPr lang="en-US" sz="1000" dirty="0">
                <a:solidFill>
                  <a:srgbClr val="003862"/>
                </a:solidFill>
                <a:latin typeface="Arial" panose="020B0604020202020204" pitchFamily="34" charset="0"/>
                <a:cs typeface="Arial" panose="020B0604020202020204" pitchFamily="34" charset="0"/>
              </a:rPr>
              <a:t>Sie können mit der Einrichtung einer neuen Zahlungsmethode beginnen, nachdem Sie die Konfiguration einer juristischen Person abgeschlossen haben, indem Sie in der Bestätigungsmeldung auf „Continue“ klicken.</a:t>
            </a: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03F30A4-9085-88C0-FF91-EED52145ABA6}"/>
              </a:ext>
            </a:extLst>
          </p:cNvPr>
          <p:cNvPicPr>
            <a:picLocks noChangeAspect="1"/>
          </p:cNvPicPr>
          <p:nvPr/>
        </p:nvPicPr>
        <p:blipFill>
          <a:blip r:embed="rId2"/>
          <a:stretch>
            <a:fillRect/>
          </a:stretch>
        </p:blipFill>
        <p:spPr>
          <a:xfrm>
            <a:off x="1735311" y="5224298"/>
            <a:ext cx="3067478" cy="2353003"/>
          </a:xfrm>
          <a:prstGeom prst="rect">
            <a:avLst/>
          </a:prstGeom>
          <a:ln w="19050">
            <a:solidFill>
              <a:srgbClr val="04284D"/>
            </a:solidFill>
          </a:ln>
        </p:spPr>
      </p:pic>
      <p:sp>
        <p:nvSpPr>
          <p:cNvPr id="5" name="Rectangle 4">
            <a:extLst>
              <a:ext uri="{FF2B5EF4-FFF2-40B4-BE49-F238E27FC236}">
                <a16:creationId xmlns:a16="http://schemas.microsoft.com/office/drawing/2014/main" id="{70D45F2D-12B5-56BD-6F75-6638E1731087}"/>
              </a:ext>
            </a:extLst>
          </p:cNvPr>
          <p:cNvSpPr/>
          <p:nvPr/>
        </p:nvSpPr>
        <p:spPr>
          <a:xfrm>
            <a:off x="182388" y="1009514"/>
            <a:ext cx="6493221" cy="47647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3"/>
              <a:defRPr/>
            </a:pPr>
            <a:r>
              <a:rPr lang="en-US" sz="1100" dirty="0">
                <a:solidFill>
                  <a:srgbClr val="003862"/>
                </a:solidFill>
              </a:rPr>
              <a:t xml:space="preserve">Wählen Sie die Dropdown-Option </a:t>
            </a:r>
            <a:r>
              <a:rPr lang="en-US" sz="1100" b="1" dirty="0">
                <a:solidFill>
                  <a:srgbClr val="003862"/>
                </a:solidFill>
              </a:rPr>
              <a:t xml:space="preserve">Add Payment Method </a:t>
            </a:r>
            <a:r>
              <a:rPr lang="en-US" sz="1100" dirty="0">
                <a:solidFill>
                  <a:srgbClr val="003862"/>
                </a:solidFill>
              </a:rPr>
              <a:t xml:space="preserve">oben links auf der Seite, unterhalb der Überschrift </a:t>
            </a:r>
            <a:r>
              <a:rPr lang="en-US" sz="1100" b="1" dirty="0">
                <a:solidFill>
                  <a:srgbClr val="003862"/>
                </a:solidFill>
              </a:rPr>
              <a:t>Payment Methods</a:t>
            </a:r>
            <a:r>
              <a:rPr lang="en-US" sz="1100" dirty="0">
                <a:solidFill>
                  <a:srgbClr val="003862"/>
                </a:solidFill>
              </a:rPr>
              <a:t>.</a:t>
            </a:r>
          </a:p>
        </p:txBody>
      </p:sp>
      <p:sp>
        <p:nvSpPr>
          <p:cNvPr id="10" name="Rectangle 9">
            <a:extLst>
              <a:ext uri="{FF2B5EF4-FFF2-40B4-BE49-F238E27FC236}">
                <a16:creationId xmlns:a16="http://schemas.microsoft.com/office/drawing/2014/main" id="{23FED6DE-779C-D262-174A-52DE62E9D199}"/>
              </a:ext>
            </a:extLst>
          </p:cNvPr>
          <p:cNvSpPr/>
          <p:nvPr/>
        </p:nvSpPr>
        <p:spPr>
          <a:xfrm flipH="1">
            <a:off x="2118360" y="6547550"/>
            <a:ext cx="1226820" cy="26473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1" name="Oval 10">
            <a:extLst>
              <a:ext uri="{FF2B5EF4-FFF2-40B4-BE49-F238E27FC236}">
                <a16:creationId xmlns:a16="http://schemas.microsoft.com/office/drawing/2014/main" id="{9F363DB3-6B1E-7497-CED0-36053285D352}"/>
              </a:ext>
            </a:extLst>
          </p:cNvPr>
          <p:cNvSpPr/>
          <p:nvPr/>
        </p:nvSpPr>
        <p:spPr>
          <a:xfrm>
            <a:off x="4656808" y="5093142"/>
            <a:ext cx="291961" cy="26231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3</a:t>
            </a:r>
            <a:endParaRPr lang="en-US" sz="1200" kern="0" dirty="0">
              <a:solidFill>
                <a:srgbClr val="0038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78B1A7B7-03DD-3649-99F5-123B2EB92DCB}"/>
              </a:ext>
            </a:extLst>
          </p:cNvPr>
          <p:cNvPicPr>
            <a:picLocks noChangeAspect="1"/>
          </p:cNvPicPr>
          <p:nvPr/>
        </p:nvPicPr>
        <p:blipFill>
          <a:blip r:embed="rId3"/>
          <a:stretch>
            <a:fillRect/>
          </a:stretch>
        </p:blipFill>
        <p:spPr>
          <a:xfrm>
            <a:off x="1985759" y="1960071"/>
            <a:ext cx="2886478" cy="1562318"/>
          </a:xfrm>
          <a:prstGeom prst="rect">
            <a:avLst/>
          </a:prstGeom>
          <a:ln w="19050">
            <a:solidFill>
              <a:srgbClr val="04284D"/>
            </a:solidFill>
          </a:ln>
        </p:spPr>
      </p:pic>
      <p:sp>
        <p:nvSpPr>
          <p:cNvPr id="8" name="Rectangle 7">
            <a:extLst>
              <a:ext uri="{FF2B5EF4-FFF2-40B4-BE49-F238E27FC236}">
                <a16:creationId xmlns:a16="http://schemas.microsoft.com/office/drawing/2014/main" id="{2A1CD866-5F8F-3819-919A-FAC3769F0C0A}"/>
              </a:ext>
            </a:extLst>
          </p:cNvPr>
          <p:cNvSpPr/>
          <p:nvPr/>
        </p:nvSpPr>
        <p:spPr>
          <a:xfrm flipV="1">
            <a:off x="2334867" y="2930941"/>
            <a:ext cx="2019300" cy="40285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9" name="Oval 8">
            <a:extLst>
              <a:ext uri="{FF2B5EF4-FFF2-40B4-BE49-F238E27FC236}">
                <a16:creationId xmlns:a16="http://schemas.microsoft.com/office/drawing/2014/main" id="{8CF13862-BBF4-8F44-A1A3-C9A8DC0BD790}"/>
              </a:ext>
            </a:extLst>
          </p:cNvPr>
          <p:cNvSpPr/>
          <p:nvPr/>
        </p:nvSpPr>
        <p:spPr>
          <a:xfrm>
            <a:off x="4229247" y="3229585"/>
            <a:ext cx="249841" cy="238532"/>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3</a:t>
            </a:r>
            <a:endParaRPr lang="en-US" sz="1200" kern="0" dirty="0">
              <a:solidFill>
                <a:srgbClr val="003862"/>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A3C3167D-EB71-D3F7-3BD7-E86C6DEC2ED9}"/>
              </a:ext>
            </a:extLst>
          </p:cNvPr>
          <p:cNvSpPr/>
          <p:nvPr/>
        </p:nvSpPr>
        <p:spPr>
          <a:xfrm>
            <a:off x="182388" y="4041373"/>
            <a:ext cx="6493221" cy="88428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4"/>
              <a:defRPr/>
            </a:pPr>
            <a:r>
              <a:rPr lang="en-US" sz="1100" dirty="0">
                <a:solidFill>
                  <a:srgbClr val="003862"/>
                </a:solidFill>
              </a:rPr>
              <a:t xml:space="preserve">Wählen Sie den </a:t>
            </a:r>
            <a:r>
              <a:rPr lang="en-US" sz="1100" b="1" dirty="0">
                <a:solidFill>
                  <a:srgbClr val="003862"/>
                </a:solidFill>
              </a:rPr>
              <a:t>Payment</a:t>
            </a:r>
            <a:r>
              <a:rPr lang="en-US" sz="1100" dirty="0">
                <a:solidFill>
                  <a:srgbClr val="003862"/>
                </a:solidFill>
              </a:rPr>
              <a:t xml:space="preserve">-Typ der neuen Zahlungsmethode. Optionen sind: </a:t>
            </a:r>
          </a:p>
          <a:p>
            <a:pPr marL="454914" lvl="1" indent="-228600" defTabSz="524671">
              <a:lnSpc>
                <a:spcPct val="150000"/>
              </a:lnSpc>
              <a:spcAft>
                <a:spcPts val="600"/>
              </a:spcAft>
              <a:buClr>
                <a:srgbClr val="003862"/>
              </a:buClr>
              <a:buFont typeface="+mj-lt"/>
              <a:buAutoNum type="alphaUcPeriod"/>
              <a:defRPr/>
            </a:pPr>
            <a:r>
              <a:rPr lang="en-US" sz="1100" b="1" dirty="0">
                <a:solidFill>
                  <a:srgbClr val="003862"/>
                </a:solidFill>
              </a:rPr>
              <a:t>Bank Transfer</a:t>
            </a:r>
          </a:p>
          <a:p>
            <a:pPr marL="454914" lvl="1" indent="-228600" defTabSz="524671">
              <a:lnSpc>
                <a:spcPct val="150000"/>
              </a:lnSpc>
              <a:spcAft>
                <a:spcPts val="600"/>
              </a:spcAft>
              <a:buClr>
                <a:srgbClr val="003862"/>
              </a:buClr>
              <a:buFont typeface="+mj-lt"/>
              <a:buAutoNum type="alphaUcPeriod"/>
              <a:defRPr/>
            </a:pPr>
            <a:r>
              <a:rPr lang="en-US" sz="1100" b="1" dirty="0">
                <a:solidFill>
                  <a:srgbClr val="003862"/>
                </a:solidFill>
              </a:rPr>
              <a:t>Virtual card</a:t>
            </a:r>
          </a:p>
        </p:txBody>
      </p:sp>
      <p:sp>
        <p:nvSpPr>
          <p:cNvPr id="15" name="Rectangle 14">
            <a:extLst>
              <a:ext uri="{FF2B5EF4-FFF2-40B4-BE49-F238E27FC236}">
                <a16:creationId xmlns:a16="http://schemas.microsoft.com/office/drawing/2014/main" id="{294E0734-F3F9-98BF-4F07-14ED835F8B47}"/>
              </a:ext>
            </a:extLst>
          </p:cNvPr>
          <p:cNvSpPr/>
          <p:nvPr/>
        </p:nvSpPr>
        <p:spPr>
          <a:xfrm flipH="1">
            <a:off x="2118360" y="6919199"/>
            <a:ext cx="1226820" cy="26473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6" name="Oval 15">
            <a:extLst>
              <a:ext uri="{FF2B5EF4-FFF2-40B4-BE49-F238E27FC236}">
                <a16:creationId xmlns:a16="http://schemas.microsoft.com/office/drawing/2014/main" id="{1A33AAF8-5FE8-2C73-A6E9-C6E05283F498}"/>
              </a:ext>
            </a:extLst>
          </p:cNvPr>
          <p:cNvSpPr/>
          <p:nvPr/>
        </p:nvSpPr>
        <p:spPr>
          <a:xfrm>
            <a:off x="3220861" y="6376411"/>
            <a:ext cx="291961" cy="26473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A</a:t>
            </a:r>
            <a:endParaRPr lang="en-US" sz="1200" kern="0" dirty="0">
              <a:solidFill>
                <a:srgbClr val="003862"/>
              </a:solidFill>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B5128D80-9332-3A31-C031-014C9CD8C490}"/>
              </a:ext>
            </a:extLst>
          </p:cNvPr>
          <p:cNvSpPr/>
          <p:nvPr/>
        </p:nvSpPr>
        <p:spPr>
          <a:xfrm>
            <a:off x="3220861" y="7068225"/>
            <a:ext cx="291961" cy="26473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B</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8235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8B01B7-E619-0B62-ABF4-F63701FA3D81}"/>
              </a:ext>
            </a:extLst>
          </p:cNvPr>
          <p:cNvSpPr/>
          <p:nvPr/>
        </p:nvSpPr>
        <p:spPr>
          <a:xfrm>
            <a:off x="182389" y="938138"/>
            <a:ext cx="6493221" cy="1138197"/>
          </a:xfrm>
          <a:prstGeom prst="rect">
            <a:avLst/>
          </a:prstGeom>
        </p:spPr>
        <p:txBody>
          <a:bodyPr wrap="square" lIns="91440" tIns="0" rIns="91440" bIns="0">
            <a:spAutoFit/>
          </a:bodyPr>
          <a:lstStyle/>
          <a:p>
            <a:pPr marL="228600" lvl="0" indent="-228600" defTabSz="524671">
              <a:lnSpc>
                <a:spcPct val="116000"/>
              </a:lnSpc>
              <a:spcAft>
                <a:spcPts val="600"/>
              </a:spcAft>
              <a:buClr>
                <a:srgbClr val="003862"/>
              </a:buClr>
              <a:buFont typeface="+mj-lt"/>
              <a:buAutoNum type="alphaUcPeriod"/>
              <a:defRPr/>
            </a:pPr>
            <a:r>
              <a:rPr lang="en-US" sz="1100" b="1" dirty="0">
                <a:solidFill>
                  <a:srgbClr val="003862"/>
                </a:solidFill>
              </a:rPr>
              <a:t>Bank Transfer</a:t>
            </a:r>
          </a:p>
          <a:p>
            <a:pPr lvl="1" defTabSz="524671">
              <a:lnSpc>
                <a:spcPct val="116000"/>
              </a:lnSpc>
              <a:spcAft>
                <a:spcPts val="600"/>
              </a:spcAft>
              <a:buClr>
                <a:srgbClr val="003862"/>
              </a:buClr>
              <a:defRPr/>
            </a:pPr>
            <a:r>
              <a:rPr lang="en-US" sz="1100" dirty="0">
                <a:solidFill>
                  <a:srgbClr val="003862"/>
                </a:solidFill>
              </a:rPr>
              <a:t>Wählen Sie aus der Dropdown-Liste die juristische Person aus, mit der Ihre Zahlungsmethode verknüpft werden soll.</a:t>
            </a:r>
          </a:p>
          <a:p>
            <a:pPr lvl="1" defTabSz="524671">
              <a:lnSpc>
                <a:spcPct val="116000"/>
              </a:lnSpc>
              <a:spcAft>
                <a:spcPts val="600"/>
              </a:spcAft>
              <a:buClr>
                <a:srgbClr val="003862"/>
              </a:buClr>
              <a:defRPr/>
            </a:pPr>
            <a:r>
              <a:rPr lang="en-US" sz="1100" dirty="0">
                <a:solidFill>
                  <a:srgbClr val="003862"/>
                </a:solidFill>
              </a:rPr>
              <a:t>Bei bestehenden Lieferanten im CSP wird das Feld „Beneficiary Legal Name“ automatisch mit dem Namen Ihrer juristischen Person ausgefüllt, wenn Sie eine Banküberweisung (Bank Transfer) als Zahlungsmethode hinzufügen. Dieses Feld ist ein Pflichtfeld.</a:t>
            </a:r>
          </a:p>
        </p:txBody>
      </p:sp>
      <p:pic>
        <p:nvPicPr>
          <p:cNvPr id="13" name="Picture 12">
            <a:extLst>
              <a:ext uri="{FF2B5EF4-FFF2-40B4-BE49-F238E27FC236}">
                <a16:creationId xmlns:a16="http://schemas.microsoft.com/office/drawing/2014/main" id="{6A86730F-F3F1-7913-5507-4DECE9FB3843}"/>
              </a:ext>
            </a:extLst>
          </p:cNvPr>
          <p:cNvPicPr>
            <a:picLocks noChangeAspect="1"/>
          </p:cNvPicPr>
          <p:nvPr/>
        </p:nvPicPr>
        <p:blipFill>
          <a:blip r:embed="rId2"/>
          <a:stretch>
            <a:fillRect/>
          </a:stretch>
        </p:blipFill>
        <p:spPr>
          <a:xfrm>
            <a:off x="971547" y="2384319"/>
            <a:ext cx="4914900" cy="4090382"/>
          </a:xfrm>
          <a:prstGeom prst="rect">
            <a:avLst/>
          </a:prstGeom>
          <a:ln w="19050">
            <a:solidFill>
              <a:srgbClr val="04284D"/>
            </a:solidFill>
          </a:ln>
        </p:spPr>
      </p:pic>
      <p:sp>
        <p:nvSpPr>
          <p:cNvPr id="16" name="Rounded Rectangle 7">
            <a:extLst>
              <a:ext uri="{FF2B5EF4-FFF2-40B4-BE49-F238E27FC236}">
                <a16:creationId xmlns:a16="http://schemas.microsoft.com/office/drawing/2014/main" id="{2076A75D-B211-9A5E-1C9D-7BFC0F806130}"/>
              </a:ext>
            </a:extLst>
          </p:cNvPr>
          <p:cNvSpPr/>
          <p:nvPr/>
        </p:nvSpPr>
        <p:spPr>
          <a:xfrm>
            <a:off x="971550" y="7874580"/>
            <a:ext cx="4914897" cy="600000"/>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pic>
        <p:nvPicPr>
          <p:cNvPr id="17" name="Picture 16">
            <a:extLst>
              <a:ext uri="{FF2B5EF4-FFF2-40B4-BE49-F238E27FC236}">
                <a16:creationId xmlns:a16="http://schemas.microsoft.com/office/drawing/2014/main" id="{51CA7579-BFCD-5399-0BD3-E4EB452D2D31}"/>
              </a:ext>
            </a:extLst>
          </p:cNvPr>
          <p:cNvPicPr preferRelativeResize="0">
            <a:picLocks noChangeAspect="1"/>
          </p:cNvPicPr>
          <p:nvPr/>
        </p:nvPicPr>
        <p:blipFill>
          <a:blip r:embed="rId3"/>
          <a:stretch>
            <a:fillRect/>
          </a:stretch>
        </p:blipFill>
        <p:spPr>
          <a:xfrm>
            <a:off x="1052339" y="7874580"/>
            <a:ext cx="460971" cy="460971"/>
          </a:xfrm>
          <a:prstGeom prst="rect">
            <a:avLst/>
          </a:prstGeom>
        </p:spPr>
      </p:pic>
      <p:sp>
        <p:nvSpPr>
          <p:cNvPr id="18" name="TextBox 17">
            <a:extLst>
              <a:ext uri="{FF2B5EF4-FFF2-40B4-BE49-F238E27FC236}">
                <a16:creationId xmlns:a16="http://schemas.microsoft.com/office/drawing/2014/main" id="{691031B0-95C6-8BFD-B4E5-A638D67987A5}"/>
              </a:ext>
            </a:extLst>
          </p:cNvPr>
          <p:cNvSpPr txBox="1"/>
          <p:nvPr/>
        </p:nvSpPr>
        <p:spPr>
          <a:xfrm>
            <a:off x="1594099" y="7966565"/>
            <a:ext cx="4292348" cy="276999"/>
          </a:xfrm>
          <a:prstGeom prst="rect">
            <a:avLst/>
          </a:prstGeom>
          <a:noFill/>
        </p:spPr>
        <p:txBody>
          <a:bodyPr wrap="square">
            <a:spAutoFit/>
          </a:bodyPr>
          <a:lstStyle/>
          <a:p>
            <a:r>
              <a:rPr lang="en-US" sz="1100" b="1" dirty="0">
                <a:solidFill>
                  <a:srgbClr val="003862"/>
                </a:solidFill>
                <a:latin typeface="Arial" panose="020B0604020202020204" pitchFamily="34" charset="0"/>
                <a:cs typeface="Arial" panose="020B0604020202020204" pitchFamily="34" charset="0"/>
              </a:rPr>
              <a:t xml:space="preserve">Hinweis: </a:t>
            </a:r>
            <a:r>
              <a:rPr lang="en-US" sz="1000" dirty="0">
                <a:solidFill>
                  <a:srgbClr val="003862"/>
                </a:solidFill>
                <a:latin typeface="Arial" panose="020B0604020202020204" pitchFamily="34" charset="0"/>
                <a:cs typeface="Arial" panose="020B0604020202020204" pitchFamily="34" charset="0"/>
              </a:rPr>
              <a:t>Bitte beachten Sie, dass die mit „</a:t>
            </a:r>
            <a:r>
              <a:rPr lang="en-US" sz="1000" dirty="0">
                <a:solidFill>
                  <a:srgbClr val="FF0000"/>
                </a:solidFill>
                <a:latin typeface="Arial" panose="020B0604020202020204" pitchFamily="34" charset="0"/>
                <a:cs typeface="Arial" panose="020B0604020202020204" pitchFamily="34" charset="0"/>
              </a:rPr>
              <a:t>*</a:t>
            </a:r>
            <a:r>
              <a:rPr lang="en-US" sz="1000" dirty="0">
                <a:solidFill>
                  <a:srgbClr val="003862"/>
                </a:solidFill>
                <a:latin typeface="Arial" panose="020B0604020202020204" pitchFamily="34" charset="0"/>
                <a:cs typeface="Arial" panose="020B0604020202020204" pitchFamily="34" charset="0"/>
              </a:rPr>
              <a:t>“ gekennzeichneten Felder Pflichtfelder sind.</a:t>
            </a:r>
          </a:p>
        </p:txBody>
      </p:sp>
      <p:sp>
        <p:nvSpPr>
          <p:cNvPr id="20" name="Rectangle 19">
            <a:extLst>
              <a:ext uri="{FF2B5EF4-FFF2-40B4-BE49-F238E27FC236}">
                <a16:creationId xmlns:a16="http://schemas.microsoft.com/office/drawing/2014/main" id="{22516A8A-0B14-E548-3B72-56A62E355DB6}"/>
              </a:ext>
            </a:extLst>
          </p:cNvPr>
          <p:cNvSpPr/>
          <p:nvPr/>
        </p:nvSpPr>
        <p:spPr>
          <a:xfrm>
            <a:off x="182389" y="6732500"/>
            <a:ext cx="6493221" cy="88428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lphaLcParenR"/>
              <a:defRPr/>
            </a:pPr>
            <a:r>
              <a:rPr lang="en-US" sz="1100" b="1" dirty="0">
                <a:solidFill>
                  <a:srgbClr val="003862"/>
                </a:solidFill>
              </a:rPr>
              <a:t xml:space="preserve">Beneficiary Legal Name </a:t>
            </a:r>
            <a:r>
              <a:rPr lang="en-US" sz="1100" dirty="0">
                <a:solidFill>
                  <a:srgbClr val="003862"/>
                </a:solidFill>
              </a:rPr>
              <a:t>: Der juristische Name, wie er auf der Rechnung erscheint</a:t>
            </a:r>
          </a:p>
          <a:p>
            <a:pPr marL="228600" lvl="0" indent="-228600" defTabSz="524671">
              <a:lnSpc>
                <a:spcPct val="150000"/>
              </a:lnSpc>
              <a:spcAft>
                <a:spcPts val="600"/>
              </a:spcAft>
              <a:buClr>
                <a:srgbClr val="003862"/>
              </a:buClr>
              <a:buFont typeface="+mj-lt"/>
              <a:buAutoNum type="alphaLcParenR"/>
              <a:defRPr/>
            </a:pPr>
            <a:r>
              <a:rPr lang="en-US" sz="1100" b="1" dirty="0">
                <a:solidFill>
                  <a:srgbClr val="003862"/>
                </a:solidFill>
              </a:rPr>
              <a:t xml:space="preserve">SWIFT / BIC Code </a:t>
            </a:r>
            <a:r>
              <a:rPr lang="en-US" sz="1100" dirty="0">
                <a:solidFill>
                  <a:srgbClr val="003862"/>
                </a:solidFill>
              </a:rPr>
              <a:t>: Erforderlich für den Empfang internationaler Zahlungen</a:t>
            </a:r>
          </a:p>
          <a:p>
            <a:pPr marL="228600" lvl="0" indent="-228600" defTabSz="524671">
              <a:lnSpc>
                <a:spcPct val="150000"/>
              </a:lnSpc>
              <a:spcAft>
                <a:spcPts val="600"/>
              </a:spcAft>
              <a:buClr>
                <a:srgbClr val="003862"/>
              </a:buClr>
              <a:buFont typeface="+mj-lt"/>
              <a:buAutoNum type="alphaLcParenR"/>
              <a:defRPr/>
            </a:pPr>
            <a:r>
              <a:rPr lang="en-US" sz="1100" b="1" dirty="0">
                <a:solidFill>
                  <a:srgbClr val="003862"/>
                </a:solidFill>
              </a:rPr>
              <a:t xml:space="preserve">Branch Code </a:t>
            </a:r>
            <a:r>
              <a:rPr lang="en-US" sz="1100" dirty="0">
                <a:solidFill>
                  <a:srgbClr val="003862"/>
                </a:solidFill>
              </a:rPr>
              <a:t>: Von der Bank definierte interne Filialkennung</a:t>
            </a:r>
          </a:p>
        </p:txBody>
      </p:sp>
      <p:sp>
        <p:nvSpPr>
          <p:cNvPr id="2" name="Rectangle 1">
            <a:extLst>
              <a:ext uri="{FF2B5EF4-FFF2-40B4-BE49-F238E27FC236}">
                <a16:creationId xmlns:a16="http://schemas.microsoft.com/office/drawing/2014/main" id="{5B04F879-674F-021D-D642-F7F269CF9324}"/>
              </a:ext>
            </a:extLst>
          </p:cNvPr>
          <p:cNvSpPr/>
          <p:nvPr/>
        </p:nvSpPr>
        <p:spPr>
          <a:xfrm flipV="1">
            <a:off x="3428997" y="4228080"/>
            <a:ext cx="2201782" cy="46904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3" name="Rectangle 2">
            <a:extLst>
              <a:ext uri="{FF2B5EF4-FFF2-40B4-BE49-F238E27FC236}">
                <a16:creationId xmlns:a16="http://schemas.microsoft.com/office/drawing/2014/main" id="{D2055EB4-AE27-84F9-63B1-FB08932B1FDC}"/>
              </a:ext>
            </a:extLst>
          </p:cNvPr>
          <p:cNvSpPr/>
          <p:nvPr/>
        </p:nvSpPr>
        <p:spPr>
          <a:xfrm flipV="1">
            <a:off x="1227215" y="5728016"/>
            <a:ext cx="2201782" cy="46904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4" name="Rectangle 3">
            <a:extLst>
              <a:ext uri="{FF2B5EF4-FFF2-40B4-BE49-F238E27FC236}">
                <a16:creationId xmlns:a16="http://schemas.microsoft.com/office/drawing/2014/main" id="{6865343D-823A-823D-D41E-762D84CAC399}"/>
              </a:ext>
            </a:extLst>
          </p:cNvPr>
          <p:cNvSpPr/>
          <p:nvPr/>
        </p:nvSpPr>
        <p:spPr>
          <a:xfrm flipV="1">
            <a:off x="3465694" y="5728016"/>
            <a:ext cx="2201782" cy="46904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5" name="Oval 4">
            <a:extLst>
              <a:ext uri="{FF2B5EF4-FFF2-40B4-BE49-F238E27FC236}">
                <a16:creationId xmlns:a16="http://schemas.microsoft.com/office/drawing/2014/main" id="{F74401BF-9834-E970-B589-E7FC0D54DF14}"/>
              </a:ext>
            </a:extLst>
          </p:cNvPr>
          <p:cNvSpPr/>
          <p:nvPr/>
        </p:nvSpPr>
        <p:spPr>
          <a:xfrm>
            <a:off x="5484798" y="4073726"/>
            <a:ext cx="291961" cy="26231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a</a:t>
            </a:r>
            <a:endParaRPr lang="en-US" sz="1200" kern="0" dirty="0">
              <a:solidFill>
                <a:srgbClr val="003862"/>
              </a:solidFill>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B97514CF-D22C-CE15-D9C6-75A0A4776E89}"/>
              </a:ext>
            </a:extLst>
          </p:cNvPr>
          <p:cNvSpPr/>
          <p:nvPr/>
        </p:nvSpPr>
        <p:spPr>
          <a:xfrm>
            <a:off x="5492619" y="5596860"/>
            <a:ext cx="291961" cy="26231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c</a:t>
            </a:r>
            <a:endParaRPr lang="en-US" sz="1200" kern="0" dirty="0">
              <a:solidFill>
                <a:srgbClr val="003862"/>
              </a:solidFill>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60A3E877-1C04-3BDA-BBA1-08F4322E364D}"/>
              </a:ext>
            </a:extLst>
          </p:cNvPr>
          <p:cNvSpPr/>
          <p:nvPr/>
        </p:nvSpPr>
        <p:spPr>
          <a:xfrm>
            <a:off x="1008244" y="5572485"/>
            <a:ext cx="291961" cy="26231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b</a:t>
            </a:r>
            <a:endParaRPr lang="en-US" sz="1200" kern="0" dirty="0">
              <a:solidFill>
                <a:srgbClr val="003862"/>
              </a:solidFill>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2B338180-3AE6-C284-0959-324A892D3663}"/>
              </a:ext>
            </a:extLst>
          </p:cNvPr>
          <p:cNvSpPr/>
          <p:nvPr/>
        </p:nvSpPr>
        <p:spPr>
          <a:xfrm>
            <a:off x="775653" y="2160297"/>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A</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6242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CD392E-CD00-DC2A-E605-2AB87DAF47D8}"/>
              </a:ext>
            </a:extLst>
          </p:cNvPr>
          <p:cNvSpPr/>
          <p:nvPr/>
        </p:nvSpPr>
        <p:spPr>
          <a:xfrm>
            <a:off x="182389" y="927472"/>
            <a:ext cx="6493221"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lphaUcPeriod" startAt="2"/>
              <a:defRPr/>
            </a:pPr>
            <a:r>
              <a:rPr lang="en-US" sz="1100" b="1" dirty="0">
                <a:solidFill>
                  <a:srgbClr val="003862"/>
                </a:solidFill>
              </a:rPr>
              <a:t>Virtual Card</a:t>
            </a:r>
          </a:p>
        </p:txBody>
      </p:sp>
      <p:sp>
        <p:nvSpPr>
          <p:cNvPr id="5" name="Rectangle 4">
            <a:extLst>
              <a:ext uri="{FF2B5EF4-FFF2-40B4-BE49-F238E27FC236}">
                <a16:creationId xmlns:a16="http://schemas.microsoft.com/office/drawing/2014/main" id="{E2F787D3-F9CC-CCC5-EE4C-F617D5C31D38}"/>
              </a:ext>
            </a:extLst>
          </p:cNvPr>
          <p:cNvSpPr/>
          <p:nvPr/>
        </p:nvSpPr>
        <p:spPr>
          <a:xfrm>
            <a:off x="182389" y="5804272"/>
            <a:ext cx="6493221" cy="984308"/>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lphaLcPeriod"/>
              <a:defRPr/>
            </a:pPr>
            <a:r>
              <a:rPr lang="en-US" sz="1100" b="1" dirty="0">
                <a:solidFill>
                  <a:srgbClr val="003862"/>
                </a:solidFill>
              </a:rPr>
              <a:t xml:space="preserve">Process credit cards automatically : </a:t>
            </a:r>
            <a:r>
              <a:rPr lang="en-US" sz="1100" dirty="0">
                <a:solidFill>
                  <a:srgbClr val="003862"/>
                </a:solidFill>
              </a:rPr>
              <a:t>Sie können jetzt Ihr Stripe-Konto verbinden, um Zahlungskarten von Kunden automatisch zu verarbeiten. Sobald Sie auf „Connect with Stripe“ klicken, wird der Stripe-Authentifizierungsprozess in einem neuen Browser-Tab oder -Fenster gestartet. Das Fenster wird automatisch geschlossen, sobald der Authentifizierungsprozess abgeschlossen ist.</a:t>
            </a:r>
          </a:p>
        </p:txBody>
      </p:sp>
      <p:sp>
        <p:nvSpPr>
          <p:cNvPr id="6" name="Rectangle 5">
            <a:extLst>
              <a:ext uri="{FF2B5EF4-FFF2-40B4-BE49-F238E27FC236}">
                <a16:creationId xmlns:a16="http://schemas.microsoft.com/office/drawing/2014/main" id="{C1A3CC17-BB67-3BE0-3AD0-6E43C31D6611}"/>
              </a:ext>
            </a:extLst>
          </p:cNvPr>
          <p:cNvSpPr/>
          <p:nvPr/>
        </p:nvSpPr>
        <p:spPr>
          <a:xfrm>
            <a:off x="182387" y="1257095"/>
            <a:ext cx="6493221" cy="222561"/>
          </a:xfrm>
          <a:prstGeom prst="rect">
            <a:avLst/>
          </a:prstGeom>
        </p:spPr>
        <p:txBody>
          <a:bodyPr wrap="square" lIns="91440" tIns="0" rIns="91440" bIns="0">
            <a:spAutoFit/>
          </a:bodyPr>
          <a:lstStyle/>
          <a:p>
            <a:pPr lvl="1" defTabSz="524671">
              <a:lnSpc>
                <a:spcPct val="150000"/>
              </a:lnSpc>
              <a:spcAft>
                <a:spcPts val="600"/>
              </a:spcAft>
              <a:buClr>
                <a:srgbClr val="003862"/>
              </a:buClr>
              <a:defRPr/>
            </a:pPr>
            <a:r>
              <a:rPr lang="en-US" sz="1100" dirty="0">
                <a:solidFill>
                  <a:srgbClr val="003862"/>
                </a:solidFill>
              </a:rPr>
              <a:t>Wählen Sie aus der Dropdown-Liste die juristische Person aus, mit der Ihre Zahlungsmethode verknüpft werden soll.</a:t>
            </a:r>
          </a:p>
        </p:txBody>
      </p:sp>
      <p:pic>
        <p:nvPicPr>
          <p:cNvPr id="8" name="Picture 7">
            <a:extLst>
              <a:ext uri="{FF2B5EF4-FFF2-40B4-BE49-F238E27FC236}">
                <a16:creationId xmlns:a16="http://schemas.microsoft.com/office/drawing/2014/main" id="{6C4062C1-C0FA-8EE9-3E3F-78E11E0F9FF1}"/>
              </a:ext>
            </a:extLst>
          </p:cNvPr>
          <p:cNvPicPr>
            <a:picLocks noChangeAspect="1"/>
          </p:cNvPicPr>
          <p:nvPr/>
        </p:nvPicPr>
        <p:blipFill>
          <a:blip r:embed="rId2"/>
          <a:stretch>
            <a:fillRect/>
          </a:stretch>
        </p:blipFill>
        <p:spPr>
          <a:xfrm>
            <a:off x="567933" y="2181008"/>
            <a:ext cx="5722127" cy="3506687"/>
          </a:xfrm>
          <a:prstGeom prst="rect">
            <a:avLst/>
          </a:prstGeom>
          <a:ln w="19050">
            <a:solidFill>
              <a:srgbClr val="04284D"/>
            </a:solidFill>
          </a:ln>
        </p:spPr>
      </p:pic>
      <p:sp>
        <p:nvSpPr>
          <p:cNvPr id="3" name="Oval 2">
            <a:extLst>
              <a:ext uri="{FF2B5EF4-FFF2-40B4-BE49-F238E27FC236}">
                <a16:creationId xmlns:a16="http://schemas.microsoft.com/office/drawing/2014/main" id="{8FAF5F1E-EA41-97AE-DBB7-8DF8A64F5592}"/>
              </a:ext>
            </a:extLst>
          </p:cNvPr>
          <p:cNvSpPr/>
          <p:nvPr/>
        </p:nvSpPr>
        <p:spPr>
          <a:xfrm>
            <a:off x="378647" y="1948883"/>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B</a:t>
            </a:r>
            <a:endParaRPr lang="en-US" sz="1200" kern="0" dirty="0">
              <a:solidFill>
                <a:srgbClr val="003862"/>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76113E3C-D182-6ECE-FF8C-E195B501D2BB}"/>
              </a:ext>
            </a:extLst>
          </p:cNvPr>
          <p:cNvSpPr/>
          <p:nvPr/>
        </p:nvSpPr>
        <p:spPr>
          <a:xfrm flipV="1">
            <a:off x="866772" y="4894830"/>
            <a:ext cx="2028828" cy="26231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7" name="Oval 6">
            <a:extLst>
              <a:ext uri="{FF2B5EF4-FFF2-40B4-BE49-F238E27FC236}">
                <a16:creationId xmlns:a16="http://schemas.microsoft.com/office/drawing/2014/main" id="{B92B7F53-4E1A-2BA0-2D5B-7A0C74D2DF4F}"/>
              </a:ext>
            </a:extLst>
          </p:cNvPr>
          <p:cNvSpPr/>
          <p:nvPr/>
        </p:nvSpPr>
        <p:spPr>
          <a:xfrm>
            <a:off x="2847975" y="4725062"/>
            <a:ext cx="236911" cy="26231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a</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0880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A1061B-DB8F-A2C4-AC86-F79B3D04C81E}"/>
              </a:ext>
            </a:extLst>
          </p:cNvPr>
          <p:cNvSpPr/>
          <p:nvPr/>
        </p:nvSpPr>
        <p:spPr>
          <a:xfrm>
            <a:off x="143226" y="1005850"/>
            <a:ext cx="6493221" cy="1061253"/>
          </a:xfrm>
          <a:prstGeom prst="rect">
            <a:avLst/>
          </a:prstGeom>
        </p:spPr>
        <p:txBody>
          <a:bodyPr wrap="square" lIns="91440" tIns="0" rIns="91440" bIns="0">
            <a:spAutoFit/>
          </a:bodyPr>
          <a:lstStyle/>
          <a:p>
            <a:pPr marL="228600" lvl="0" indent="-228600" defTabSz="524671">
              <a:lnSpc>
                <a:spcPct val="116000"/>
              </a:lnSpc>
              <a:spcAft>
                <a:spcPts val="600"/>
              </a:spcAft>
              <a:buClr>
                <a:srgbClr val="003862"/>
              </a:buClr>
              <a:buFont typeface="+mj-lt"/>
              <a:buAutoNum type="arabicPeriod" startAt="5"/>
              <a:defRPr/>
            </a:pPr>
            <a:r>
              <a:rPr lang="en-US" sz="1100" b="1" dirty="0">
                <a:solidFill>
                  <a:srgbClr val="003862"/>
                </a:solidFill>
              </a:rPr>
              <a:t>Erstellen Sie einen Namen für die Zahlungsmethode:</a:t>
            </a:r>
          </a:p>
          <a:p>
            <a:pPr lvl="1" defTabSz="524671">
              <a:lnSpc>
                <a:spcPct val="116000"/>
              </a:lnSpc>
              <a:spcAft>
                <a:spcPts val="600"/>
              </a:spcAft>
              <a:buClr>
                <a:srgbClr val="003862"/>
              </a:buClr>
              <a:defRPr/>
            </a:pPr>
            <a:r>
              <a:rPr lang="en-US" sz="1100" dirty="0">
                <a:solidFill>
                  <a:srgbClr val="003862"/>
                </a:solidFill>
              </a:rPr>
              <a:t xml:space="preserve">Wählen Sie einen aussagekräftigen und leicht zu merkenden </a:t>
            </a:r>
            <a:r>
              <a:rPr lang="en-US" sz="1100" b="1" dirty="0">
                <a:solidFill>
                  <a:srgbClr val="003862"/>
                </a:solidFill>
              </a:rPr>
              <a:t xml:space="preserve">Account nickname </a:t>
            </a:r>
            <a:r>
              <a:rPr lang="en-US" sz="1100" dirty="0">
                <a:solidFill>
                  <a:srgbClr val="003862"/>
                </a:solidFill>
              </a:rPr>
              <a:t>für diese Zahlungsmethode. Vermeiden Sie es, Kundennamen anzugeben, da Sie diese Methode möglicherweise mit mehreren Kunden teilen möchten. Dieses Feld ist ein Pflichtfeld.</a:t>
            </a:r>
          </a:p>
        </p:txBody>
      </p:sp>
      <p:pic>
        <p:nvPicPr>
          <p:cNvPr id="16" name="Picture 15">
            <a:extLst>
              <a:ext uri="{FF2B5EF4-FFF2-40B4-BE49-F238E27FC236}">
                <a16:creationId xmlns:a16="http://schemas.microsoft.com/office/drawing/2014/main" id="{4F53A170-A71F-7819-1843-382AAC1C1875}"/>
              </a:ext>
            </a:extLst>
          </p:cNvPr>
          <p:cNvPicPr>
            <a:picLocks noChangeAspect="1"/>
          </p:cNvPicPr>
          <p:nvPr/>
        </p:nvPicPr>
        <p:blipFill>
          <a:blip r:embed="rId2"/>
          <a:srcRect l="4532" t="59895" r="50000" b="21417"/>
          <a:stretch>
            <a:fillRect/>
          </a:stretch>
        </p:blipFill>
        <p:spPr>
          <a:xfrm>
            <a:off x="1785756" y="1969022"/>
            <a:ext cx="2940248" cy="740581"/>
          </a:xfrm>
          <a:prstGeom prst="rect">
            <a:avLst/>
          </a:prstGeom>
          <a:ln w="19050">
            <a:solidFill>
              <a:srgbClr val="04284D"/>
            </a:solidFill>
          </a:ln>
        </p:spPr>
      </p:pic>
      <p:sp>
        <p:nvSpPr>
          <p:cNvPr id="17" name="Rectangle 16">
            <a:extLst>
              <a:ext uri="{FF2B5EF4-FFF2-40B4-BE49-F238E27FC236}">
                <a16:creationId xmlns:a16="http://schemas.microsoft.com/office/drawing/2014/main" id="{24C4DCCC-1E81-EE32-742A-95ABB1AC5707}"/>
              </a:ext>
            </a:extLst>
          </p:cNvPr>
          <p:cNvSpPr/>
          <p:nvPr/>
        </p:nvSpPr>
        <p:spPr>
          <a:xfrm>
            <a:off x="143226" y="2946579"/>
            <a:ext cx="6493221" cy="80733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6"/>
              <a:defRPr/>
            </a:pPr>
            <a:r>
              <a:rPr lang="en-US" sz="1100" b="1" dirty="0">
                <a:solidFill>
                  <a:srgbClr val="003862"/>
                </a:solidFill>
              </a:rPr>
              <a:t>Füllen Sie die im Fenster angezeigten Felder aus:</a:t>
            </a:r>
          </a:p>
          <a:p>
            <a:pPr lvl="1" defTabSz="524671">
              <a:lnSpc>
                <a:spcPct val="150000"/>
              </a:lnSpc>
              <a:spcAft>
                <a:spcPts val="600"/>
              </a:spcAft>
              <a:buClr>
                <a:srgbClr val="003862"/>
              </a:buClr>
              <a:defRPr/>
            </a:pPr>
            <a:r>
              <a:rPr lang="en-US" sz="1100" dirty="0">
                <a:solidFill>
                  <a:srgbClr val="003862"/>
                </a:solidFill>
              </a:rPr>
              <a:t>Die Felder variieren je nach Art Ihrer Zahlungsmethode. Die mit einem roten Sternchen gekennzeichneten Felder sind Pflichtfelder.</a:t>
            </a:r>
          </a:p>
        </p:txBody>
      </p:sp>
      <p:pic>
        <p:nvPicPr>
          <p:cNvPr id="21" name="Picture 20">
            <a:extLst>
              <a:ext uri="{FF2B5EF4-FFF2-40B4-BE49-F238E27FC236}">
                <a16:creationId xmlns:a16="http://schemas.microsoft.com/office/drawing/2014/main" id="{DDDDF4C3-5571-FE7D-44C6-8CDBCCFE361B}"/>
              </a:ext>
            </a:extLst>
          </p:cNvPr>
          <p:cNvPicPr>
            <a:picLocks noChangeAspect="1"/>
          </p:cNvPicPr>
          <p:nvPr/>
        </p:nvPicPr>
        <p:blipFill>
          <a:blip r:embed="rId3"/>
          <a:srcRect b="69814"/>
          <a:stretch>
            <a:fillRect/>
          </a:stretch>
        </p:blipFill>
        <p:spPr>
          <a:xfrm>
            <a:off x="1428982" y="3990893"/>
            <a:ext cx="4117315" cy="807337"/>
          </a:xfrm>
          <a:prstGeom prst="rect">
            <a:avLst/>
          </a:prstGeom>
          <a:ln w="19050">
            <a:solidFill>
              <a:srgbClr val="04284D"/>
            </a:solidFill>
          </a:ln>
        </p:spPr>
      </p:pic>
      <p:sp>
        <p:nvSpPr>
          <p:cNvPr id="7" name="Rectangle 6">
            <a:extLst>
              <a:ext uri="{FF2B5EF4-FFF2-40B4-BE49-F238E27FC236}">
                <a16:creationId xmlns:a16="http://schemas.microsoft.com/office/drawing/2014/main" id="{5EF77F28-8263-99E1-F66A-878BD44C63FE}"/>
              </a:ext>
            </a:extLst>
          </p:cNvPr>
          <p:cNvSpPr/>
          <p:nvPr/>
        </p:nvSpPr>
        <p:spPr>
          <a:xfrm>
            <a:off x="143225" y="5035207"/>
            <a:ext cx="6493221" cy="113819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7"/>
              <a:defRPr/>
            </a:pPr>
            <a:endParaRPr lang="en-US" sz="1100" dirty="0">
              <a:solidFill>
                <a:srgbClr val="003862"/>
              </a:solidFill>
            </a:endParaRPr>
          </a:p>
          <a:p>
            <a:pPr marL="228600" lvl="0" indent="-228600" defTabSz="524671">
              <a:lnSpc>
                <a:spcPct val="150000"/>
              </a:lnSpc>
              <a:spcAft>
                <a:spcPts val="600"/>
              </a:spcAft>
              <a:buClr>
                <a:srgbClr val="003862"/>
              </a:buClr>
              <a:buFont typeface="+mj-lt"/>
              <a:buAutoNum type="arabicPeriod" startAt="7"/>
              <a:defRPr/>
            </a:pPr>
            <a:r>
              <a:rPr lang="en-US" sz="1100" dirty="0">
                <a:solidFill>
                  <a:srgbClr val="003862"/>
                </a:solidFill>
              </a:rPr>
              <a:t xml:space="preserve"> </a:t>
            </a:r>
            <a:r>
              <a:rPr lang="en-US" sz="1100" b="1" dirty="0">
                <a:solidFill>
                  <a:srgbClr val="003862"/>
                </a:solidFill>
              </a:rPr>
              <a:t xml:space="preserve">Zahlungsmethoden mit Kunden teilen:         </a:t>
            </a:r>
          </a:p>
          <a:p>
            <a:pPr lvl="1" defTabSz="524671">
              <a:lnSpc>
                <a:spcPct val="150000"/>
              </a:lnSpc>
              <a:spcAft>
                <a:spcPts val="600"/>
              </a:spcAft>
              <a:buClr>
                <a:srgbClr val="003862"/>
              </a:buClr>
              <a:defRPr/>
            </a:pPr>
            <a:r>
              <a:rPr lang="en-US" sz="1100" dirty="0">
                <a:solidFill>
                  <a:srgbClr val="003862"/>
                </a:solidFill>
              </a:rPr>
              <a:t>Suchen Sie den Kunden, mit dem Sie die Zahlungsmethode teilen möchten. Er kann unten aufgeführt sein, oder Sie können die Suchleiste verwenden.</a:t>
            </a:r>
          </a:p>
        </p:txBody>
      </p:sp>
      <p:pic>
        <p:nvPicPr>
          <p:cNvPr id="8" name="Picture 7">
            <a:extLst>
              <a:ext uri="{FF2B5EF4-FFF2-40B4-BE49-F238E27FC236}">
                <a16:creationId xmlns:a16="http://schemas.microsoft.com/office/drawing/2014/main" id="{46E9B223-A255-0B11-A1A3-1278D23C053E}"/>
              </a:ext>
            </a:extLst>
          </p:cNvPr>
          <p:cNvPicPr>
            <a:picLocks noChangeAspect="1"/>
          </p:cNvPicPr>
          <p:nvPr/>
        </p:nvPicPr>
        <p:blipFill>
          <a:blip r:embed="rId3"/>
          <a:stretch>
            <a:fillRect/>
          </a:stretch>
        </p:blipFill>
        <p:spPr>
          <a:xfrm>
            <a:off x="1700601" y="6410381"/>
            <a:ext cx="3378467" cy="2194627"/>
          </a:xfrm>
          <a:prstGeom prst="rect">
            <a:avLst/>
          </a:prstGeom>
          <a:ln w="19050">
            <a:solidFill>
              <a:srgbClr val="04284D"/>
            </a:solidFill>
          </a:ln>
        </p:spPr>
      </p:pic>
      <p:sp>
        <p:nvSpPr>
          <p:cNvPr id="3" name="Oval 2">
            <a:extLst>
              <a:ext uri="{FF2B5EF4-FFF2-40B4-BE49-F238E27FC236}">
                <a16:creationId xmlns:a16="http://schemas.microsoft.com/office/drawing/2014/main" id="{8BBA4DBD-B2A1-EB4E-98C6-AECA02491EDA}"/>
              </a:ext>
            </a:extLst>
          </p:cNvPr>
          <p:cNvSpPr/>
          <p:nvPr/>
        </p:nvSpPr>
        <p:spPr>
          <a:xfrm>
            <a:off x="4536718" y="2535765"/>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5</a:t>
            </a:r>
            <a:endParaRPr lang="en-US" sz="1200" kern="0" dirty="0">
              <a:solidFill>
                <a:srgbClr val="003862"/>
              </a:solidFill>
              <a:latin typeface="Arial" panose="020B0604020202020204" pitchFamily="34" charset="0"/>
              <a:cs typeface="Arial" panose="020B0604020202020204" pitchFamily="34" charset="0"/>
            </a:endParaRPr>
          </a:p>
        </p:txBody>
      </p:sp>
      <p:sp>
        <p:nvSpPr>
          <p:cNvPr id="4" name="Oval 3">
            <a:extLst>
              <a:ext uri="{FF2B5EF4-FFF2-40B4-BE49-F238E27FC236}">
                <a16:creationId xmlns:a16="http://schemas.microsoft.com/office/drawing/2014/main" id="{3CA4E2C1-9825-5616-7D0C-3D17736682B7}"/>
              </a:ext>
            </a:extLst>
          </p:cNvPr>
          <p:cNvSpPr/>
          <p:nvPr/>
        </p:nvSpPr>
        <p:spPr>
          <a:xfrm>
            <a:off x="5357011" y="4633392"/>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6</a:t>
            </a:r>
            <a:endParaRPr lang="en-US" sz="1200" kern="0" dirty="0">
              <a:solidFill>
                <a:srgbClr val="003862"/>
              </a:solidFill>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1698FAE0-F671-E4BC-E85B-93D04DD80F22}"/>
              </a:ext>
            </a:extLst>
          </p:cNvPr>
          <p:cNvSpPr/>
          <p:nvPr/>
        </p:nvSpPr>
        <p:spPr>
          <a:xfrm>
            <a:off x="4889782" y="6236544"/>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7</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9430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03C0F67-E443-F46A-4F6D-01CEC861FC0B}"/>
              </a:ext>
            </a:extLst>
          </p:cNvPr>
          <p:cNvSpPr/>
          <p:nvPr/>
        </p:nvSpPr>
        <p:spPr>
          <a:xfrm>
            <a:off x="182389" y="2612760"/>
            <a:ext cx="6493221" cy="730393"/>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9"/>
              <a:defRPr/>
            </a:pPr>
            <a:r>
              <a:rPr lang="en-US" sz="1100" dirty="0">
                <a:solidFill>
                  <a:srgbClr val="003862"/>
                </a:solidFill>
              </a:rPr>
              <a:t xml:space="preserve">Wählen Sie die Schaltfläche </a:t>
            </a:r>
            <a:r>
              <a:rPr lang="en-US" sz="1100" b="1" dirty="0">
                <a:solidFill>
                  <a:srgbClr val="003862"/>
                </a:solidFill>
              </a:rPr>
              <a:t xml:space="preserve">Save </a:t>
            </a:r>
            <a:r>
              <a:rPr lang="en-US" sz="1100" dirty="0">
                <a:solidFill>
                  <a:srgbClr val="003862"/>
                </a:solidFill>
              </a:rPr>
              <a:t>unten rechts im Fenster. Bei Erfolg zeigt diese Aktion ein grünes Banner mit der Meldung an, dass der Erstellungsprozess der Zahlungsmethode begonnen hat. Das CSP benachrichtigt Sie per E-Mail, falls Probleme auftreten.</a:t>
            </a:r>
          </a:p>
        </p:txBody>
      </p:sp>
      <p:sp>
        <p:nvSpPr>
          <p:cNvPr id="5" name="Rectangle 4">
            <a:extLst>
              <a:ext uri="{FF2B5EF4-FFF2-40B4-BE49-F238E27FC236}">
                <a16:creationId xmlns:a16="http://schemas.microsoft.com/office/drawing/2014/main" id="{2FB7B51F-4E17-0B56-3FD2-2A5BC2BC4A7C}"/>
              </a:ext>
            </a:extLst>
          </p:cNvPr>
          <p:cNvSpPr/>
          <p:nvPr/>
        </p:nvSpPr>
        <p:spPr>
          <a:xfrm>
            <a:off x="230649" y="6017657"/>
            <a:ext cx="6303936" cy="2153859"/>
          </a:xfrm>
          <a:prstGeom prst="rect">
            <a:avLst/>
          </a:prstGeom>
        </p:spPr>
        <p:txBody>
          <a:bodyPr wrap="square" lIns="91440" tIns="0" rIns="91440" bIns="0">
            <a:spAutoFit/>
          </a:bodyPr>
          <a:lstStyle/>
          <a:p>
            <a:pPr lvl="0" defTabSz="524671">
              <a:lnSpc>
                <a:spcPct val="112000"/>
              </a:lnSpc>
              <a:spcAft>
                <a:spcPts val="600"/>
              </a:spcAft>
              <a:buClr>
                <a:srgbClr val="003862"/>
              </a:buClr>
              <a:defRPr/>
            </a:pPr>
            <a:r>
              <a:rPr lang="en-US" sz="1050" dirty="0">
                <a:solidFill>
                  <a:srgbClr val="003862"/>
                </a:solidFill>
              </a:rPr>
              <a:t>Wenn beim Speichern einer Zahlungsmethode eine Fehlermeldung angezeigt wird, ignorieren Sie die Fehler nicht und speichern Sie das Konto nicht. Das Ignorieren der Fehlermeldung kann zu einer verzögerten Verarbeitung für die betroffenen Kunden führen.</a:t>
            </a:r>
          </a:p>
          <a:p>
            <a:pPr lvl="0" defTabSz="524671">
              <a:lnSpc>
                <a:spcPct val="112000"/>
              </a:lnSpc>
              <a:spcAft>
                <a:spcPts val="600"/>
              </a:spcAft>
              <a:buClr>
                <a:srgbClr val="003862"/>
              </a:buClr>
              <a:defRPr/>
            </a:pPr>
            <a:r>
              <a:rPr lang="en-US" sz="1050" dirty="0">
                <a:solidFill>
                  <a:srgbClr val="003862"/>
                </a:solidFill>
              </a:rPr>
              <a:t>Sie können eine ungültige Zahlungsmethode nur einmal speichern. Später müssen Sie die ungültigen Felder korrigieren.</a:t>
            </a:r>
          </a:p>
          <a:p>
            <a:pPr lvl="0" defTabSz="524671">
              <a:lnSpc>
                <a:spcPct val="112000"/>
              </a:lnSpc>
              <a:spcAft>
                <a:spcPts val="600"/>
              </a:spcAft>
              <a:buClr>
                <a:srgbClr val="003862"/>
              </a:buClr>
              <a:defRPr/>
            </a:pPr>
            <a:r>
              <a:rPr lang="en-US" sz="1050" dirty="0">
                <a:solidFill>
                  <a:srgbClr val="003862"/>
                </a:solidFill>
              </a:rPr>
              <a:t>Wenn Sie eine Warnung erhalten, dass eine Zahlungsmethode nicht mit einem Kunden geteilt werden konnte, können Sie die Zahlungsmethode direkt über das rote Warnbanner erstellen oder bearbeiten. Nachdem Sie die Zahlungsmethode erfolgreich aktualisiert und übermittelt haben, werden Sie mit einem grünen Erfolgsbanner zum Bildschirm „Payment Methods“ weitergeleitet.</a:t>
            </a:r>
          </a:p>
        </p:txBody>
      </p:sp>
      <p:pic>
        <p:nvPicPr>
          <p:cNvPr id="4" name="Picture 3">
            <a:extLst>
              <a:ext uri="{FF2B5EF4-FFF2-40B4-BE49-F238E27FC236}">
                <a16:creationId xmlns:a16="http://schemas.microsoft.com/office/drawing/2014/main" id="{DF0E1762-B3EF-5E60-0746-A4916F3B0B89}"/>
              </a:ext>
            </a:extLst>
          </p:cNvPr>
          <p:cNvPicPr>
            <a:picLocks noChangeAspect="1"/>
          </p:cNvPicPr>
          <p:nvPr/>
        </p:nvPicPr>
        <p:blipFill>
          <a:blip r:embed="rId2"/>
          <a:stretch>
            <a:fillRect/>
          </a:stretch>
        </p:blipFill>
        <p:spPr>
          <a:xfrm>
            <a:off x="346074" y="3791900"/>
            <a:ext cx="6165850" cy="1294410"/>
          </a:xfrm>
          <a:prstGeom prst="rect">
            <a:avLst/>
          </a:prstGeom>
          <a:ln w="19050">
            <a:solidFill>
              <a:srgbClr val="04284D"/>
            </a:solidFill>
          </a:ln>
        </p:spPr>
      </p:pic>
      <p:sp>
        <p:nvSpPr>
          <p:cNvPr id="6" name="Rectangle 5">
            <a:extLst>
              <a:ext uri="{FF2B5EF4-FFF2-40B4-BE49-F238E27FC236}">
                <a16:creationId xmlns:a16="http://schemas.microsoft.com/office/drawing/2014/main" id="{F769AE3A-7616-1A53-06B2-BA19F85C7712}"/>
              </a:ext>
            </a:extLst>
          </p:cNvPr>
          <p:cNvSpPr/>
          <p:nvPr/>
        </p:nvSpPr>
        <p:spPr>
          <a:xfrm>
            <a:off x="182389" y="972484"/>
            <a:ext cx="6493221"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8"/>
              <a:defRPr/>
            </a:pPr>
            <a:r>
              <a:rPr lang="en-US" sz="1100" dirty="0">
                <a:solidFill>
                  <a:srgbClr val="003862"/>
                </a:solidFill>
              </a:rPr>
              <a:t xml:space="preserve">Aktivieren Sie das Häkchen neben dem Namen des Kunden, mit dem Sie die </a:t>
            </a:r>
            <a:r>
              <a:rPr lang="en-US" sz="1100" b="1" dirty="0">
                <a:solidFill>
                  <a:srgbClr val="003862"/>
                </a:solidFill>
              </a:rPr>
              <a:t xml:space="preserve">Zahlungsmethode teilen </a:t>
            </a:r>
            <a:r>
              <a:rPr lang="en-US" sz="1100" dirty="0">
                <a:solidFill>
                  <a:srgbClr val="003862"/>
                </a:solidFill>
              </a:rPr>
              <a:t xml:space="preserve">möchten. </a:t>
            </a:r>
          </a:p>
        </p:txBody>
      </p:sp>
      <p:pic>
        <p:nvPicPr>
          <p:cNvPr id="7" name="Picture 6">
            <a:extLst>
              <a:ext uri="{FF2B5EF4-FFF2-40B4-BE49-F238E27FC236}">
                <a16:creationId xmlns:a16="http://schemas.microsoft.com/office/drawing/2014/main" id="{C4F4AD49-2142-24C0-3204-21E0FAE7B6CD}"/>
              </a:ext>
            </a:extLst>
          </p:cNvPr>
          <p:cNvPicPr>
            <a:picLocks noChangeAspect="1"/>
          </p:cNvPicPr>
          <p:nvPr/>
        </p:nvPicPr>
        <p:blipFill>
          <a:blip r:embed="rId3"/>
          <a:srcRect t="53944" b="12775"/>
          <a:stretch>
            <a:fillRect/>
          </a:stretch>
        </p:blipFill>
        <p:spPr>
          <a:xfrm>
            <a:off x="1253689" y="1433620"/>
            <a:ext cx="4350621" cy="940565"/>
          </a:xfrm>
          <a:prstGeom prst="rect">
            <a:avLst/>
          </a:prstGeom>
          <a:ln w="19050">
            <a:solidFill>
              <a:srgbClr val="04284D"/>
            </a:solidFill>
          </a:ln>
        </p:spPr>
      </p:pic>
      <p:sp>
        <p:nvSpPr>
          <p:cNvPr id="2" name="Oval 1">
            <a:extLst>
              <a:ext uri="{FF2B5EF4-FFF2-40B4-BE49-F238E27FC236}">
                <a16:creationId xmlns:a16="http://schemas.microsoft.com/office/drawing/2014/main" id="{F6836BF4-6B65-7488-3C5A-50A3053534BF}"/>
              </a:ext>
            </a:extLst>
          </p:cNvPr>
          <p:cNvSpPr/>
          <p:nvPr/>
        </p:nvSpPr>
        <p:spPr>
          <a:xfrm>
            <a:off x="5415024" y="1259783"/>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8</a:t>
            </a:r>
            <a:endParaRPr lang="en-US" sz="1200" kern="0" dirty="0">
              <a:solidFill>
                <a:srgbClr val="003862"/>
              </a:solidFill>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41434E38-7E72-AA48-87E4-E7E9C9407AC7}"/>
              </a:ext>
            </a:extLst>
          </p:cNvPr>
          <p:cNvSpPr/>
          <p:nvPr/>
        </p:nvSpPr>
        <p:spPr>
          <a:xfrm>
            <a:off x="6322638" y="3618063"/>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9</a:t>
            </a:r>
            <a:endParaRPr lang="en-US" sz="1200" kern="0" dirty="0">
              <a:solidFill>
                <a:srgbClr val="003862"/>
              </a:solidFill>
              <a:latin typeface="Arial" panose="020B0604020202020204" pitchFamily="34" charset="0"/>
              <a:cs typeface="Arial" panose="020B0604020202020204" pitchFamily="34" charset="0"/>
            </a:endParaRPr>
          </a:p>
        </p:txBody>
      </p:sp>
      <p:sp>
        <p:nvSpPr>
          <p:cNvPr id="9" name="Rounded Rectangle 7">
            <a:extLst>
              <a:ext uri="{FF2B5EF4-FFF2-40B4-BE49-F238E27FC236}">
                <a16:creationId xmlns:a16="http://schemas.microsoft.com/office/drawing/2014/main" id="{2ED16F59-710F-52F4-1D40-736D48CCC261}"/>
              </a:ext>
            </a:extLst>
          </p:cNvPr>
          <p:cNvSpPr/>
          <p:nvPr/>
        </p:nvSpPr>
        <p:spPr>
          <a:xfrm>
            <a:off x="205050" y="5518222"/>
            <a:ext cx="6470560" cy="2638425"/>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pic>
        <p:nvPicPr>
          <p:cNvPr id="10" name="Picture 9">
            <a:extLst>
              <a:ext uri="{FF2B5EF4-FFF2-40B4-BE49-F238E27FC236}">
                <a16:creationId xmlns:a16="http://schemas.microsoft.com/office/drawing/2014/main" id="{F68BD0EE-F297-A5E9-11AD-F1FAF009B2A8}"/>
              </a:ext>
            </a:extLst>
          </p:cNvPr>
          <p:cNvPicPr preferRelativeResize="0">
            <a:picLocks noChangeAspect="1"/>
          </p:cNvPicPr>
          <p:nvPr/>
        </p:nvPicPr>
        <p:blipFill>
          <a:blip r:embed="rId4"/>
          <a:stretch>
            <a:fillRect/>
          </a:stretch>
        </p:blipFill>
        <p:spPr>
          <a:xfrm>
            <a:off x="509759" y="5556686"/>
            <a:ext cx="460971" cy="460971"/>
          </a:xfrm>
          <a:prstGeom prst="rect">
            <a:avLst/>
          </a:prstGeom>
        </p:spPr>
      </p:pic>
      <p:sp>
        <p:nvSpPr>
          <p:cNvPr id="12" name="TextBox 11">
            <a:extLst>
              <a:ext uri="{FF2B5EF4-FFF2-40B4-BE49-F238E27FC236}">
                <a16:creationId xmlns:a16="http://schemas.microsoft.com/office/drawing/2014/main" id="{C8D18390-1541-219F-DD60-924B1E5A545F}"/>
              </a:ext>
            </a:extLst>
          </p:cNvPr>
          <p:cNvSpPr txBox="1"/>
          <p:nvPr/>
        </p:nvSpPr>
        <p:spPr>
          <a:xfrm>
            <a:off x="993390" y="5648671"/>
            <a:ext cx="4292348" cy="276999"/>
          </a:xfrm>
          <a:prstGeom prst="rect">
            <a:avLst/>
          </a:prstGeom>
          <a:noFill/>
        </p:spPr>
        <p:txBody>
          <a:bodyPr wrap="square">
            <a:spAutoFit/>
          </a:bodyPr>
          <a:lstStyle/>
          <a:p>
            <a:r>
              <a:rPr lang="en-US" sz="1200" b="1" dirty="0">
                <a:solidFill>
                  <a:srgbClr val="003862"/>
                </a:solidFill>
                <a:latin typeface="Arial" panose="020B0604020202020204" pitchFamily="34" charset="0"/>
                <a:cs typeface="Arial" panose="020B0604020202020204" pitchFamily="34" charset="0"/>
              </a:rPr>
              <a:t>Hinweis:</a:t>
            </a:r>
            <a:endParaRPr lang="en-US" sz="110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4306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3CD89F-D58B-87AB-D4A2-EF8E429464B8}"/>
              </a:ext>
            </a:extLst>
          </p:cNvPr>
          <p:cNvSpPr/>
          <p:nvPr/>
        </p:nvSpPr>
        <p:spPr>
          <a:xfrm>
            <a:off x="182389" y="1071164"/>
            <a:ext cx="6493221" cy="80733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10"/>
              <a:defRPr/>
            </a:pPr>
            <a:r>
              <a:rPr lang="en-US" sz="1100" b="1" dirty="0">
                <a:solidFill>
                  <a:srgbClr val="003862"/>
                </a:solidFill>
              </a:rPr>
              <a:t>Seite „Payment Methods“</a:t>
            </a:r>
          </a:p>
          <a:p>
            <a:pPr lvl="0" defTabSz="524671">
              <a:lnSpc>
                <a:spcPct val="150000"/>
              </a:lnSpc>
              <a:spcAft>
                <a:spcPts val="600"/>
              </a:spcAft>
              <a:buClr>
                <a:srgbClr val="003862"/>
              </a:buClr>
              <a:defRPr/>
            </a:pPr>
            <a:r>
              <a:rPr lang="en-US" sz="1100" dirty="0">
                <a:solidFill>
                  <a:srgbClr val="003862"/>
                </a:solidFill>
              </a:rPr>
              <a:t xml:space="preserve">Nach Bestätigung der neuen Zahlungsmethode werden Sie zur Seite „Payment Methods“ weitergeleitet. Sie sehen Ihre neu erstellte Zahlungsmethode in der Liste. </a:t>
            </a:r>
          </a:p>
        </p:txBody>
      </p:sp>
      <p:pic>
        <p:nvPicPr>
          <p:cNvPr id="5" name="Picture 4">
            <a:extLst>
              <a:ext uri="{FF2B5EF4-FFF2-40B4-BE49-F238E27FC236}">
                <a16:creationId xmlns:a16="http://schemas.microsoft.com/office/drawing/2014/main" id="{1819FC02-2CAB-28B5-E326-21915C1406A4}"/>
              </a:ext>
            </a:extLst>
          </p:cNvPr>
          <p:cNvPicPr>
            <a:picLocks noChangeAspect="1"/>
          </p:cNvPicPr>
          <p:nvPr/>
        </p:nvPicPr>
        <p:blipFill>
          <a:blip r:embed="rId2"/>
          <a:stretch>
            <a:fillRect/>
          </a:stretch>
        </p:blipFill>
        <p:spPr>
          <a:xfrm>
            <a:off x="818147" y="2154346"/>
            <a:ext cx="5221705" cy="1805471"/>
          </a:xfrm>
          <a:prstGeom prst="rect">
            <a:avLst/>
          </a:prstGeom>
          <a:ln w="19050">
            <a:solidFill>
              <a:srgbClr val="04284D"/>
            </a:solidFill>
          </a:ln>
        </p:spPr>
      </p:pic>
      <p:sp>
        <p:nvSpPr>
          <p:cNvPr id="6" name="Oval 5">
            <a:extLst>
              <a:ext uri="{FF2B5EF4-FFF2-40B4-BE49-F238E27FC236}">
                <a16:creationId xmlns:a16="http://schemas.microsoft.com/office/drawing/2014/main" id="{CD28D975-B269-517E-BACC-0E027C3A288E}"/>
              </a:ext>
            </a:extLst>
          </p:cNvPr>
          <p:cNvSpPr/>
          <p:nvPr/>
        </p:nvSpPr>
        <p:spPr>
          <a:xfrm>
            <a:off x="5850566" y="1980509"/>
            <a:ext cx="378571" cy="3476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10</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78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Relationships xmlns="http://schemas.openxmlformats.org/package/2006/relationships"><Relationship Id="rId1" Type="http://schemas.openxmlformats.org/officeDocument/2006/relationships/customXmlProps" Target="itemProps1.xml"/></Relationships>
</file>

<file path=customXml/_rels/item2.xml.rels><?xml version="1.0" encoding="UTF-8"?><Relationships xmlns="http://schemas.openxmlformats.org/package/2006/relationships"><Relationship Id="rId1" Type="http://schemas.openxmlformats.org/officeDocument/2006/relationships/customXmlProps" Target="itemProps2.xml"/></Relationships>
</file>

<file path=customXml/_rels/item3.xml.rels><?xml version="1.0" encoding="UTF-8"?><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07B9ACF55B954E8C1A079E7C6635F4" ma:contentTypeVersion="7" ma:contentTypeDescription="Create a new document." ma:contentTypeScope="" ma:versionID="16019c963ed337d23290b6b2e62d85ea">
  <xsd:schema xmlns:xsd="http://www.w3.org/2001/XMLSchema" xmlns:xs="http://www.w3.org/2001/XMLSchema" xmlns:p="http://schemas.microsoft.com/office/2006/metadata/properties" xmlns:ns2="53c7ddbc-a72f-40af-ae57-4f788891c806" targetNamespace="http://schemas.microsoft.com/office/2006/metadata/properties" ma:root="true" ma:fieldsID="3d5e8bdce1a880f4044895ebd73ed465" ns2:_="">
    <xsd:import namespace="53c7ddbc-a72f-40af-ae57-4f788891c80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7ddbc-a72f-40af-ae57-4f788891c8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DA4B4A-A195-4933-9C12-2F0B87ED793B}"/>
</file>

<file path=customXml/itemProps2.xml><?xml version="1.0" encoding="utf-8"?>
<ds:datastoreItem xmlns:ds="http://schemas.openxmlformats.org/officeDocument/2006/customXml" ds:itemID="{D219C445-6CD6-4CF8-AA1F-1E88AD5CB5C9}">
  <ds:schemaRefs>
    <ds:schemaRef ds:uri="http://purl.org/dc/elements/1.1/"/>
    <ds:schemaRef ds:uri="http://schemas.microsoft.com/office/2006/metadata/properties"/>
    <ds:schemaRef ds:uri="http://schemas.microsoft.com/office/infopath/2007/PartnerControls"/>
    <ds:schemaRef ds:uri="b519fcea-2696-4120-88f3-1d557b21f616"/>
    <ds:schemaRef ds:uri="http://schemas.openxmlformats.org/package/2006/metadata/core-properties"/>
    <ds:schemaRef ds:uri="http://schemas.microsoft.com/office/2006/documentManagement/types"/>
    <ds:schemaRef ds:uri="http://www.w3.org/XML/1998/namespace"/>
    <ds:schemaRef ds:uri="http://purl.org/dc/dcmitype/"/>
    <ds:schemaRef ds:uri="http://purl.org/dc/terms/"/>
    <ds:schemaRef ds:uri="9475751b-d994-4f7b-b8a1-0af53d2cb8c9"/>
    <ds:schemaRef ds:uri="036a428d-ebb9-4a14-9aaa-74e8164c8712"/>
  </ds:schemaRefs>
</ds:datastoreItem>
</file>

<file path=customXml/itemProps3.xml><?xml version="1.0" encoding="utf-8"?>
<ds:datastoreItem xmlns:ds="http://schemas.openxmlformats.org/officeDocument/2006/customXml" ds:itemID="{FC2A1AD7-BEEB-418A-A1AC-F3D18B48BC85}">
  <ds:schemaRefs>
    <ds:schemaRef ds:uri="http://schemas.microsoft.com/sharepoint/v3/contenttype/forms"/>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653</Words>
  <Application>Microsoft Office PowerPoint</Application>
  <PresentationFormat>Letter Paper (8.5x11 in)</PresentationFormat>
  <Paragraphs>56</Paragraphs>
  <Slides>7</Slides>
  <Notes>1</Notes>
  <HiddenSlides>0</HiddenSlides>
  <MMClips>0</MMClips>
  <ScaleCrop>false</ScaleCrop>
  <HeadingPairs>
    <vt:vector size="8" baseType="variant">
      <vt:variant>
        <vt:lpstr>Fonts Used</vt:lpstr>
      </vt:variant>
      <vt:variant>
        <vt:i4>2</vt:i4>
      </vt:variant>
      <vt:variant>
        <vt:lpstr>Theme</vt:lpstr>
      </vt:variant>
      <vt:variant>
        <vt:i4>2</vt:i4>
      </vt:variant>
      <vt:variant>
        <vt:lpstr>Embedded OLE Servers</vt:lpstr>
      </vt:variant>
      <vt:variant>
        <vt:i4>1</vt:i4>
      </vt:variant>
      <vt:variant>
        <vt:lpstr>Slide Titles</vt:lpstr>
      </vt:variant>
      <vt:variant>
        <vt:i4>7</vt:i4>
      </vt:variant>
    </vt:vector>
  </HeadingPairs>
  <TitlesOfParts>
    <vt:vector size="12" baseType="lpstr">
      <vt:lpstr>Arial</vt:lpstr>
      <vt:lpstr>Calibri</vt:lpstr>
      <vt:lpstr>theme3</vt:lpstr>
      <vt:lpstr>Theme2</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2026-03-25T14:44:00Z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0x0101005D07B9ACF55B954E8C1A079E7C6635F4</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