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4"/>
    <p:sldMasterId id="2147483710" r:id="rId5"/>
  </p:sldMasterIdLst>
  <p:notesMasterIdLst>
    <p:notesMasterId r:id="rId8"/>
  </p:notesMasterIdLst>
  <p:handoutMasterIdLst>
    <p:handoutMasterId r:id="rId9"/>
  </p:handoutMasterIdLst>
  <p:sldIdLst>
    <p:sldId id="334" r:id="rId6"/>
    <p:sldId id="333" r:id="rId7"/>
  </p:sldIdLst>
  <p:sldSz cx="6858000" cy="9144000" type="letter"/>
  <p:notesSz cx="6797675" cy="9928225"/>
  <p:custDataLst>
    <p:tags r:id="rId10"/>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5"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2238" y="45"/>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 Mahnert" userId="3fd78473de0a09b4" providerId="LiveId" clId="{23CFD77C-91E8-4A12-BE73-AB2C3653352E}"/>
    <pc:docChg chg="modSld">
      <pc:chgData name="Kai Mahnert" userId="3fd78473de0a09b4" providerId="LiveId" clId="{23CFD77C-91E8-4A12-BE73-AB2C3653352E}" dt="2026-01-28T15:05:36.459" v="13" actId="20577"/>
      <pc:docMkLst>
        <pc:docMk/>
      </pc:docMkLst>
      <pc:sldChg chg="modSp mod">
        <pc:chgData name="Kai Mahnert" userId="3fd78473de0a09b4" providerId="LiveId" clId="{23CFD77C-91E8-4A12-BE73-AB2C3653352E}" dt="2026-01-28T15:05:36.459" v="13" actId="20577"/>
        <pc:sldMkLst>
          <pc:docMk/>
          <pc:sldMk cId="793610159" sldId="333"/>
        </pc:sldMkLst>
        <pc:spChg chg="mod">
          <ac:chgData name="Kai Mahnert" userId="3fd78473de0a09b4" providerId="LiveId" clId="{23CFD77C-91E8-4A12-BE73-AB2C3653352E}" dt="2026-01-28T15:05:36.459" v="13" actId="20577"/>
          <ac:spMkLst>
            <pc:docMk/>
            <pc:sldMk cId="793610159" sldId="333"/>
            <ac:spMk id="30" creationId="{12AE82DC-C40B-BF02-F7B6-656B17272A85}"/>
          </ac:spMkLst>
        </pc:spChg>
      </pc:sldChg>
      <pc:sldChg chg="modSp mod">
        <pc:chgData name="Kai Mahnert" userId="3fd78473de0a09b4" providerId="LiveId" clId="{23CFD77C-91E8-4A12-BE73-AB2C3653352E}" dt="2026-01-28T15:05:06.443" v="2" actId="20577"/>
        <pc:sldMkLst>
          <pc:docMk/>
          <pc:sldMk cId="971236045" sldId="334"/>
        </pc:sldMkLst>
        <pc:spChg chg="mod">
          <ac:chgData name="Kai Mahnert" userId="3fd78473de0a09b4" providerId="LiveId" clId="{23CFD77C-91E8-4A12-BE73-AB2C3653352E}" dt="2026-01-28T15:05:06.443" v="2" actId="20577"/>
          <ac:spMkLst>
            <pc:docMk/>
            <pc:sldMk cId="971236045" sldId="334"/>
            <ac:spMk id="2" creationId="{6AF60606-ABEF-D1AD-23F7-95C7AFF33DD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1132549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33181" y="8308351"/>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5374" y="887462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Monitor Invoice Payment Status</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AB2A49F4-DD61-1044-B6AE-412A5D7EE82A}"/>
              </a:ext>
            </a:extLst>
          </p:cNvPr>
          <p:cNvSpPr/>
          <p:nvPr/>
        </p:nvSpPr>
        <p:spPr>
          <a:xfrm>
            <a:off x="-6350" y="8617960"/>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1030" name="Rectangle 6"/>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8" name="Rectangle 7"/>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Monitor Invoice Payment Status</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4919"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F60606-ABEF-D1AD-23F7-95C7AFF33DD5}"/>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Ziel dieses Dokuments ist es, einen Überblick über den Prozess zur Überwachung des Zahlungsstatus im Coupa Supplier Portal (CSP) zu geben.</a:t>
            </a:r>
          </a:p>
        </p:txBody>
      </p:sp>
      <p:pic>
        <p:nvPicPr>
          <p:cNvPr id="4" name="Picture 3">
            <a:extLst>
              <a:ext uri="{FF2B5EF4-FFF2-40B4-BE49-F238E27FC236}">
                <a16:creationId xmlns:a16="http://schemas.microsoft.com/office/drawing/2014/main" id="{0821B940-23D2-1A42-048D-832B8F629457}"/>
              </a:ext>
            </a:extLst>
          </p:cNvPr>
          <p:cNvPicPr>
            <a:picLocks noChangeAspect="1"/>
          </p:cNvPicPr>
          <p:nvPr/>
        </p:nvPicPr>
        <p:blipFill>
          <a:blip r:embed="rId2"/>
          <a:stretch>
            <a:fillRect/>
          </a:stretch>
        </p:blipFill>
        <p:spPr>
          <a:xfrm>
            <a:off x="858012" y="1851499"/>
            <a:ext cx="5141976" cy="2965862"/>
          </a:xfrm>
          <a:prstGeom prst="rect">
            <a:avLst/>
          </a:prstGeom>
          <a:ln w="12700">
            <a:solidFill>
              <a:srgbClr val="003862"/>
            </a:solidFill>
          </a:ln>
        </p:spPr>
      </p:pic>
      <p:sp>
        <p:nvSpPr>
          <p:cNvPr id="6" name="TextBox 5">
            <a:extLst>
              <a:ext uri="{FF2B5EF4-FFF2-40B4-BE49-F238E27FC236}">
                <a16:creationId xmlns:a16="http://schemas.microsoft.com/office/drawing/2014/main" id="{962724E1-61CE-667D-1B84-E4BA227183D3}"/>
              </a:ext>
            </a:extLst>
          </p:cNvPr>
          <p:cNvSpPr txBox="1"/>
          <p:nvPr/>
        </p:nvSpPr>
        <p:spPr>
          <a:xfrm>
            <a:off x="215569" y="1444329"/>
            <a:ext cx="6395235" cy="184666"/>
          </a:xfrm>
          <a:prstGeom prst="rect">
            <a:avLst/>
          </a:prstGeom>
          <a:noFill/>
        </p:spPr>
        <p:txBody>
          <a:bodyPr wrap="square" lIns="0" tIns="0" rIns="0" bIns="0" rtlCol="0">
            <a:spAutoFit/>
          </a:bodyPr>
          <a:lstStyle/>
          <a:p>
            <a:pPr marL="228600" indent="-228600">
              <a:buFont typeface="+mj-lt"/>
              <a:buAutoNum type="arabicPeriod"/>
            </a:pPr>
            <a:r>
              <a:rPr lang="en-US" sz="1200" dirty="0">
                <a:solidFill>
                  <a:srgbClr val="003862"/>
                </a:solidFill>
                <a:latin typeface="Arial" panose="020B0604020202020204" pitchFamily="34" charset="0"/>
                <a:cs typeface="Arial" panose="020B0604020202020204" pitchFamily="34" charset="0"/>
              </a:rPr>
              <a:t>Melden Sie sich bei </a:t>
            </a:r>
            <a:r>
              <a:rPr lang="en-US" sz="1200" b="1" dirty="0">
                <a:solidFill>
                  <a:srgbClr val="003862"/>
                </a:solidFill>
                <a:latin typeface="Arial" panose="020B0604020202020204" pitchFamily="34" charset="0"/>
                <a:cs typeface="Arial" panose="020B0604020202020204" pitchFamily="34" charset="0"/>
              </a:rPr>
              <a:t>Coupa</a:t>
            </a:r>
            <a:r>
              <a:rPr lang="en-US" sz="1200" dirty="0">
                <a:solidFill>
                  <a:srgbClr val="003862"/>
                </a:solidFill>
                <a:latin typeface="Arial" panose="020B0604020202020204" pitchFamily="34" charset="0"/>
                <a:cs typeface="Arial" panose="020B0604020202020204" pitchFamily="34" charset="0"/>
              </a:rPr>
              <a:t> an und navigieren Sie zur Invoice-Registerkarte. Wählen Sie </a:t>
            </a:r>
            <a:r>
              <a:rPr lang="en-US" sz="1200" b="1" dirty="0">
                <a:solidFill>
                  <a:srgbClr val="003862"/>
                </a:solidFill>
                <a:latin typeface="Arial" panose="020B0604020202020204" pitchFamily="34" charset="0"/>
                <a:cs typeface="Arial" panose="020B0604020202020204" pitchFamily="34" charset="0"/>
              </a:rPr>
              <a:t>Sasol</a:t>
            </a:r>
            <a:r>
              <a:rPr lang="en-US" sz="1200" dirty="0">
                <a:solidFill>
                  <a:srgbClr val="003862"/>
                </a:solidFill>
                <a:latin typeface="Arial" panose="020B0604020202020204" pitchFamily="34" charset="0"/>
                <a:cs typeface="Arial" panose="020B0604020202020204" pitchFamily="34" charset="0"/>
              </a:rPr>
              <a:t> als Ihren Kunden aus.</a:t>
            </a:r>
          </a:p>
        </p:txBody>
      </p:sp>
      <p:sp>
        <p:nvSpPr>
          <p:cNvPr id="7" name="TextBox 6">
            <a:extLst>
              <a:ext uri="{FF2B5EF4-FFF2-40B4-BE49-F238E27FC236}">
                <a16:creationId xmlns:a16="http://schemas.microsoft.com/office/drawing/2014/main" id="{8EF74E7F-C20E-F06B-363F-0C36D1F08040}"/>
              </a:ext>
            </a:extLst>
          </p:cNvPr>
          <p:cNvSpPr txBox="1"/>
          <p:nvPr/>
        </p:nvSpPr>
        <p:spPr>
          <a:xfrm>
            <a:off x="215570" y="4877986"/>
            <a:ext cx="6395235" cy="242823"/>
          </a:xfrm>
          <a:prstGeom prst="rect">
            <a:avLst/>
          </a:prstGeom>
          <a:noFill/>
        </p:spPr>
        <p:txBody>
          <a:bodyPr wrap="square" lIns="0" tIns="0" rIns="0" bIns="0" rtlCol="0">
            <a:spAutoFit/>
          </a:bodyPr>
          <a:lstStyle/>
          <a:p>
            <a:pPr marL="228600" lvl="0" indent="-228600" defTabSz="524671">
              <a:lnSpc>
                <a:spcPct val="150000"/>
              </a:lnSpc>
              <a:spcAft>
                <a:spcPts val="1800"/>
              </a:spcAft>
              <a:buClr>
                <a:srgbClr val="003862"/>
              </a:buClr>
              <a:buFont typeface="+mj-lt"/>
              <a:buAutoNum type="arabicPeriod" startAt="2"/>
              <a:defRPr/>
            </a:pPr>
            <a:r>
              <a:rPr lang="en-US" sz="1200" dirty="0">
                <a:solidFill>
                  <a:srgbClr val="003862"/>
                </a:solidFill>
              </a:rPr>
              <a:t>Öffnen Sie die betreffende Rechnung, indem Sie auf die Rechnungsnummer klicken.</a:t>
            </a:r>
          </a:p>
        </p:txBody>
      </p:sp>
      <p:pic>
        <p:nvPicPr>
          <p:cNvPr id="8" name="Picture 7">
            <a:extLst>
              <a:ext uri="{FF2B5EF4-FFF2-40B4-BE49-F238E27FC236}">
                <a16:creationId xmlns:a16="http://schemas.microsoft.com/office/drawing/2014/main" id="{D059FF84-C62D-75CC-C3BF-CF2DC851C7D7}"/>
              </a:ext>
            </a:extLst>
          </p:cNvPr>
          <p:cNvPicPr>
            <a:picLocks noChangeAspect="1"/>
          </p:cNvPicPr>
          <p:nvPr/>
        </p:nvPicPr>
        <p:blipFill>
          <a:blip r:embed="rId3"/>
          <a:stretch>
            <a:fillRect/>
          </a:stretch>
        </p:blipFill>
        <p:spPr>
          <a:xfrm>
            <a:off x="858012" y="5227120"/>
            <a:ext cx="5141976" cy="3301827"/>
          </a:xfrm>
          <a:prstGeom prst="rect">
            <a:avLst/>
          </a:prstGeom>
          <a:ln w="12700">
            <a:solidFill>
              <a:srgbClr val="003862"/>
            </a:solidFill>
          </a:ln>
        </p:spPr>
      </p:pic>
      <p:sp>
        <p:nvSpPr>
          <p:cNvPr id="9" name="Oval 8">
            <a:extLst>
              <a:ext uri="{FF2B5EF4-FFF2-40B4-BE49-F238E27FC236}">
                <a16:creationId xmlns:a16="http://schemas.microsoft.com/office/drawing/2014/main" id="{4EB67724-8B76-D524-47C0-7A0C5AD46853}"/>
              </a:ext>
            </a:extLst>
          </p:cNvPr>
          <p:cNvSpPr/>
          <p:nvPr/>
        </p:nvSpPr>
        <p:spPr>
          <a:xfrm>
            <a:off x="806505" y="213426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b="1"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8F58AE5B-A81E-65D7-B412-BA2E4CD82062}"/>
              </a:ext>
            </a:extLst>
          </p:cNvPr>
          <p:cNvSpPr/>
          <p:nvPr/>
        </p:nvSpPr>
        <p:spPr>
          <a:xfrm>
            <a:off x="1029318" y="2211891"/>
            <a:ext cx="397145" cy="19669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6F548C02-27DA-05E9-50AC-49916F00DFC0}"/>
              </a:ext>
            </a:extLst>
          </p:cNvPr>
          <p:cNvSpPr/>
          <p:nvPr/>
        </p:nvSpPr>
        <p:spPr>
          <a:xfrm>
            <a:off x="4836580" y="2758460"/>
            <a:ext cx="905852" cy="15237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69BE4189-621A-455E-B300-849C2F0BB7E0}"/>
              </a:ext>
            </a:extLst>
          </p:cNvPr>
          <p:cNvSpPr/>
          <p:nvPr/>
        </p:nvSpPr>
        <p:spPr>
          <a:xfrm>
            <a:off x="1475231" y="7219536"/>
            <a:ext cx="482798" cy="115636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3" name="Oval 12">
            <a:extLst>
              <a:ext uri="{FF2B5EF4-FFF2-40B4-BE49-F238E27FC236}">
                <a16:creationId xmlns:a16="http://schemas.microsoft.com/office/drawing/2014/main" id="{18C65A2D-61F9-D74E-E846-4981835AE605}"/>
              </a:ext>
            </a:extLst>
          </p:cNvPr>
          <p:cNvSpPr/>
          <p:nvPr/>
        </p:nvSpPr>
        <p:spPr>
          <a:xfrm>
            <a:off x="1227890" y="704561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b="1" kern="0" dirty="0">
                <a:solidFill>
                  <a:srgbClr val="003862"/>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97123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0" name="Rectangle 29">
            <a:extLst>
              <a:ext uri="{FF2B5EF4-FFF2-40B4-BE49-F238E27FC236}">
                <a16:creationId xmlns:a16="http://schemas.microsoft.com/office/drawing/2014/main" id="{12AE82DC-C40B-BF02-F7B6-656B17272A85}"/>
              </a:ext>
            </a:extLst>
          </p:cNvPr>
          <p:cNvSpPr/>
          <p:nvPr/>
        </p:nvSpPr>
        <p:spPr>
          <a:xfrm>
            <a:off x="222225" y="1186224"/>
            <a:ext cx="6458804" cy="503984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03862"/>
                </a:solidFill>
              </a:rPr>
              <a:t>Sobald die Rechnung geöffnet ist, navigieren Sie bitte zum unteren Ende der Seite, wo Sie den </a:t>
            </a:r>
            <a:r>
              <a:rPr lang="en-US" sz="1100" b="1" dirty="0">
                <a:solidFill>
                  <a:srgbClr val="003862"/>
                </a:solidFill>
              </a:rPr>
              <a:t>Payment Status </a:t>
            </a:r>
            <a:r>
              <a:rPr lang="en-US" sz="1100" dirty="0">
                <a:solidFill>
                  <a:srgbClr val="003862"/>
                </a:solidFill>
              </a:rPr>
              <a:t>für diese Rechnung sehen können. </a:t>
            </a: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r>
              <a:rPr lang="en-US" sz="1100" dirty="0">
                <a:solidFill>
                  <a:srgbClr val="003862"/>
                </a:solidFill>
              </a:rPr>
              <a:t>Sobald die Rechnung von Sasol als bezahlt markiert wurde, erhalten Sie eine automatische E-Mail-Benachrichtigung vom System, wie unten dargestellt:</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6" name="Picture 5">
            <a:extLst>
              <a:ext uri="{FF2B5EF4-FFF2-40B4-BE49-F238E27FC236}">
                <a16:creationId xmlns:a16="http://schemas.microsoft.com/office/drawing/2014/main" id="{A9BDE394-D993-36E6-1C94-BB2277189B97}"/>
              </a:ext>
            </a:extLst>
          </p:cNvPr>
          <p:cNvPicPr>
            <a:picLocks noChangeAspect="1"/>
          </p:cNvPicPr>
          <p:nvPr/>
        </p:nvPicPr>
        <p:blipFill>
          <a:blip r:embed="rId7"/>
          <a:stretch>
            <a:fillRect/>
          </a:stretch>
        </p:blipFill>
        <p:spPr>
          <a:xfrm>
            <a:off x="990361" y="1721833"/>
            <a:ext cx="4877277" cy="3349117"/>
          </a:xfrm>
          <a:prstGeom prst="rect">
            <a:avLst/>
          </a:prstGeom>
          <a:ln w="12700">
            <a:solidFill>
              <a:srgbClr val="003862"/>
            </a:solidFill>
          </a:ln>
        </p:spPr>
      </p:pic>
      <p:sp>
        <p:nvSpPr>
          <p:cNvPr id="7" name="Rectangle 6">
            <a:extLst>
              <a:ext uri="{FF2B5EF4-FFF2-40B4-BE49-F238E27FC236}">
                <a16:creationId xmlns:a16="http://schemas.microsoft.com/office/drawing/2014/main" id="{4B8157F2-E03A-CA21-4147-474AA347EB57}"/>
              </a:ext>
            </a:extLst>
          </p:cNvPr>
          <p:cNvSpPr/>
          <p:nvPr/>
        </p:nvSpPr>
        <p:spPr>
          <a:xfrm>
            <a:off x="1834207" y="4212804"/>
            <a:ext cx="3189585" cy="71839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208545AD-206E-3FA2-53A9-A783BD6EFF19}"/>
              </a:ext>
            </a:extLst>
          </p:cNvPr>
          <p:cNvSpPr/>
          <p:nvPr/>
        </p:nvSpPr>
        <p:spPr>
          <a:xfrm>
            <a:off x="1697047" y="4060858"/>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t>
            </a:r>
          </a:p>
        </p:txBody>
      </p:sp>
      <p:pic>
        <p:nvPicPr>
          <p:cNvPr id="10" name="Picture 2">
            <a:extLst>
              <a:ext uri="{FF2B5EF4-FFF2-40B4-BE49-F238E27FC236}">
                <a16:creationId xmlns:a16="http://schemas.microsoft.com/office/drawing/2014/main" id="{7A06216F-FB27-6F90-EADD-00B3AFE98C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776" y="5921424"/>
            <a:ext cx="4918448" cy="2643666"/>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1DD522F-BD03-1BEA-240F-508A87E295B2}"/>
              </a:ext>
            </a:extLst>
          </p:cNvPr>
          <p:cNvSpPr/>
          <p:nvPr/>
        </p:nvSpPr>
        <p:spPr>
          <a:xfrm>
            <a:off x="1834207" y="663630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Tree>
    <p:custDataLst>
      <p:tags r:id="rId1"/>
    </p:custDataLst>
    <p:extLst>
      <p:ext uri="{BB962C8B-B14F-4D97-AF65-F5344CB8AC3E}">
        <p14:creationId xmlns:p14="http://schemas.microsoft.com/office/powerpoint/2010/main" val="793610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3E2C42-C82D-4F86-BADB-E1FEB1DB91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19C445-6CD6-4CF8-AA1F-1E88AD5CB5C9}">
  <ds:schemaRef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b519fcea-2696-4120-88f3-1d557b21f616"/>
    <ds:schemaRef ds:uri="http://purl.org/dc/dcmitype/"/>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111</Words>
  <Application>Microsoft Office PowerPoint</Application>
  <PresentationFormat>Letter Paper (8.5x11 in)</PresentationFormat>
  <Paragraphs>17</Paragraphs>
  <Slides>2</Slides>
  <Notes>1</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7" baseType="lpstr">
      <vt:lpstr>Arial</vt:lpstr>
      <vt:lpstr>Calibri</vt:lpstr>
      <vt:lpstr>theme3</vt:lpstr>
      <vt:lpstr>Theme2</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 Mahnert</dc:creator>
  <cp:lastModifiedBy>Adrian Karge</cp:lastModifiedBy>
  <cp:revision>3</cp:revision>
  <dcterms:created xsi:type="dcterms:W3CDTF">2014-11-18T16:31:50Z</dcterms:created>
  <dcterms:modified xsi:type="dcterms:W3CDTF">2026-07-15T09:26:19Z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y fmtid="{D5CDD505-2E9C-101B-9397-08002B2CF9AE}" pid="114" name="xd_ProgID">
    <vt:lpwstr/>
  </property>
  <property fmtid="{D5CDD505-2E9C-101B-9397-08002B2CF9AE}" pid="115" name="ComplianceAssetId">
    <vt:lpwstr/>
  </property>
  <property fmtid="{D5CDD505-2E9C-101B-9397-08002B2CF9AE}" pid="116" name="TemplateUrl">
    <vt:lpwstr/>
  </property>
  <property fmtid="{D5CDD505-2E9C-101B-9397-08002B2CF9AE}" pid="117" name="_ExtendedDescription">
    <vt:lpwstr/>
  </property>
  <property fmtid="{D5CDD505-2E9C-101B-9397-08002B2CF9AE}" pid="118" name="xd_Signature">
    <vt:bool>false</vt:bool>
  </property>
  <property fmtid="{D5CDD505-2E9C-101B-9397-08002B2CF9AE}" pid="119" name="TriggerFlowInfo">
    <vt:lpwstr/>
  </property>
</Properties>
</file>