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3"/>
  </p:notesMasterIdLst>
  <p:handoutMasterIdLst>
    <p:handoutMasterId r:id="rId14"/>
  </p:handoutMasterIdLst>
  <p:sldIdLst>
    <p:sldId id="331" r:id="rId6"/>
    <p:sldId id="343" r:id="rId7"/>
    <p:sldId id="348" r:id="rId8"/>
    <p:sldId id="351" r:id="rId9"/>
    <p:sldId id="353" r:id="rId10"/>
    <p:sldId id="354" r:id="rId11"/>
    <p:sldId id="355" r:id="rId12"/>
  </p:sldIdLst>
  <p:sldSz cx="6858000" cy="9144000" type="letter"/>
  <p:notesSz cx="6797675" cy="9928225"/>
  <p:custDataLst>
    <p:tags r:id="rId15"/>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2B08D-321F-4AFC-8631-0C3E0514FC7E}">
          <p14:sldIdLst>
            <p14:sldId id="331"/>
            <p14:sldId id="343"/>
            <p14:sldId id="348"/>
            <p14:sldId id="351"/>
            <p14:sldId id="353"/>
            <p14:sldId id="354"/>
            <p14:sldId id="355"/>
          </p14:sldIdLst>
        </p14:section>
      </p14:sectionLst>
    </p:ex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96A8D1-B1AE-44AB-8C29-78F59BD8DCC3}" v="106" dt="2026-03-17T17:03:39.291"/>
    <p1510:client id="{C4D53D39-314F-4427-81A1-8538674BD27F}" v="1" dt="2026-03-17T13:24:33.3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2292" y="33"/>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4638" y="9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tags" Target="tags/tag1.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handoutMaster" Target="handoutMasters/handoutMaster1.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66728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85873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6F813-2B77-9EAD-249F-15155410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25CC5-0282-1CCC-1B3C-D40964D5C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2354B2-9491-2916-91FC-43CC5A8D943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71553B8-BF34-A4B7-7EA9-576EEDC0C7AF}"/>
              </a:ext>
            </a:extLst>
          </p:cNvPr>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17590855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644" y="887589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Upload Bulk Service Entry Sheet in Coupa</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dirty="0"/>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Upload Bulk Service Entry Sheet in Coupa</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66387"/>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2409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4.png"/><Relationship Id="rId2" Type="http://schemas.openxmlformats.org/officeDocument/2006/relationships/slideLayout" Target="../slideLayouts/slideLayout22.xml"/><Relationship Id="rId1" Type="http://schemas.openxmlformats.org/officeDocument/2006/relationships/tags" Target="../tags/tag3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471C4B-138B-6DB8-56B3-4E46A1889ECC}"/>
              </a:ext>
            </a:extLst>
          </p:cNvPr>
          <p:cNvPicPr>
            <a:picLocks noChangeAspect="1"/>
          </p:cNvPicPr>
          <p:nvPr/>
        </p:nvPicPr>
        <p:blipFill>
          <a:blip r:embed="rId4"/>
          <a:stretch>
            <a:fillRect/>
          </a:stretch>
        </p:blipFill>
        <p:spPr>
          <a:xfrm>
            <a:off x="1004841" y="6718701"/>
            <a:ext cx="5292112" cy="1961165"/>
          </a:xfrm>
          <a:prstGeom prst="rect">
            <a:avLst/>
          </a:prstGeom>
          <a:ln>
            <a:solidFill>
              <a:srgbClr val="003862"/>
            </a:solidFill>
          </a:ln>
        </p:spPr>
      </p:pic>
      <p:sp>
        <p:nvSpPr>
          <p:cNvPr id="7" name="Rectangle 6">
            <a:extLst>
              <a:ext uri="{FF2B5EF4-FFF2-40B4-BE49-F238E27FC236}">
                <a16:creationId xmlns:a16="http://schemas.microsoft.com/office/drawing/2014/main" id="{2239094B-B676-1367-1B68-5D629BFA2526}"/>
              </a:ext>
            </a:extLst>
          </p:cNvPr>
          <p:cNvSpPr/>
          <p:nvPr/>
        </p:nvSpPr>
        <p:spPr>
          <a:xfrm>
            <a:off x="215571" y="2981434"/>
            <a:ext cx="6493221" cy="4401205"/>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100" dirty="0">
                <a:solidFill>
                  <a:srgbClr val="003862"/>
                </a:solidFill>
              </a:rPr>
              <a:t>Melden Sie sich beim CSP an und klicken Sie auf der Startseite auf die Registerkarte </a:t>
            </a:r>
            <a:r>
              <a:rPr lang="de-DE" sz="1100" b="1" dirty="0">
                <a:solidFill>
                  <a:srgbClr val="003862"/>
                </a:solidFill>
              </a:rPr>
              <a:t>Service Sheets</a:t>
            </a:r>
            <a:r>
              <a:rPr lang="de-DE" sz="1100" dirty="0">
                <a:solidFill>
                  <a:srgbClr val="003862"/>
                </a:solidFill>
              </a:rPr>
              <a:t>.</a:t>
            </a: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lvl="0" defTabSz="524671">
              <a:lnSpc>
                <a:spcPct val="150000"/>
              </a:lnSpc>
              <a:spcAft>
                <a:spcPts val="1800"/>
              </a:spcAft>
              <a:buClr>
                <a:srgbClr val="003862"/>
              </a:buClr>
              <a:defRPr/>
            </a:pPr>
            <a:br>
              <a:rPr lang="de-DE" sz="1100" dirty="0">
                <a:solidFill>
                  <a:srgbClr val="003862"/>
                </a:solidFill>
              </a:rPr>
            </a:b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2"/>
              <a:defRPr/>
            </a:pPr>
            <a:r>
              <a:rPr lang="de-DE" sz="1100" dirty="0">
                <a:solidFill>
                  <a:srgbClr val="003862"/>
                </a:solidFill>
              </a:rPr>
              <a:t>Klicken Sie auf die Schaltfläche „Load from file“, wie unten dargestellt (klassische Coupa-Ansicht).</a:t>
            </a:r>
          </a:p>
          <a:p>
            <a:pPr marL="228600" lvl="0" indent="-228600" defTabSz="524671">
              <a:lnSpc>
                <a:spcPct val="150000"/>
              </a:lnSpc>
              <a:spcAft>
                <a:spcPts val="600"/>
              </a:spcAft>
              <a:buClr>
                <a:srgbClr val="003862"/>
              </a:buClr>
              <a:buFont typeface="+mj-lt"/>
              <a:buAutoNum type="arabicPeriod"/>
              <a:defRPr/>
            </a:pP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38664"/>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Ziel dieses Dokuments ist es, einen Überblick über die Funktion „Bulk Upload“ von Service Entry Sheets im Coupa Supplier Portal zu geben – sowohl für mengenbasierte („Quantity“) als auch betragsbasierte („Amount“) Positionen. Lieferanten können mehrere Leistungserfassungsblätter gleichzeitig in Coupa laden und so Zeit und Aufwand sparen. </a:t>
            </a:r>
          </a:p>
          <a:p>
            <a:endParaRPr lang="de-DE" sz="1200" dirty="0">
              <a:solidFill>
                <a:srgbClr val="003862"/>
              </a:solidFill>
              <a:latin typeface="Arial" panose="020B0604020202020204" pitchFamily="34" charset="0"/>
              <a:cs typeface="Arial" panose="020B0604020202020204" pitchFamily="34" charset="0"/>
            </a:endParaRPr>
          </a:p>
        </p:txBody>
      </p:sp>
      <p:sp>
        <p:nvSpPr>
          <p:cNvPr id="13" name="Rounded Rectangle 7">
            <a:extLst>
              <a:ext uri="{FF2B5EF4-FFF2-40B4-BE49-F238E27FC236}">
                <a16:creationId xmlns:a16="http://schemas.microsoft.com/office/drawing/2014/main" id="{4F3F482B-EB7D-6D08-15B0-B9F9F5AA8977}"/>
              </a:ext>
            </a:extLst>
          </p:cNvPr>
          <p:cNvSpPr/>
          <p:nvPr/>
        </p:nvSpPr>
        <p:spPr>
          <a:xfrm>
            <a:off x="215571" y="169249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5" name="TextBox 14">
            <a:extLst>
              <a:ext uri="{FF2B5EF4-FFF2-40B4-BE49-F238E27FC236}">
                <a16:creationId xmlns:a16="http://schemas.microsoft.com/office/drawing/2014/main" id="{66AB16B3-8042-D598-4217-ADC3989B6B80}"/>
              </a:ext>
            </a:extLst>
          </p:cNvPr>
          <p:cNvSpPr txBox="1"/>
          <p:nvPr/>
        </p:nvSpPr>
        <p:spPr>
          <a:xfrm>
            <a:off x="986685" y="1742788"/>
            <a:ext cx="5624121" cy="861774"/>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p>
          <a:p>
            <a:r>
              <a:rPr lang="de-DE" sz="1200" dirty="0">
                <a:solidFill>
                  <a:srgbClr val="003862"/>
                </a:solidFill>
                <a:latin typeface="Arial" panose="020B0604020202020204" pitchFamily="34" charset="0"/>
                <a:cs typeface="Arial" panose="020B0604020202020204" pitchFamily="34" charset="0"/>
              </a:rPr>
              <a:t>Die in diesem Quick Reference Guide verwendeten Daten dienen ausschließlich zu Schulungszwecken. Verwenden Sie im Live-System bitte die Daten, die für die von Ihnen ausgeführte Transaktion spezifisch sind.</a:t>
            </a:r>
          </a:p>
        </p:txBody>
      </p:sp>
      <p:pic>
        <p:nvPicPr>
          <p:cNvPr id="3" name="Picture 2">
            <a:extLst>
              <a:ext uri="{FF2B5EF4-FFF2-40B4-BE49-F238E27FC236}">
                <a16:creationId xmlns:a16="http://schemas.microsoft.com/office/drawing/2014/main" id="{32CCA08A-AE03-D494-D055-752E6468280B}"/>
              </a:ext>
            </a:extLst>
          </p:cNvPr>
          <p:cNvPicPr preferRelativeResize="0">
            <a:picLocks noChangeAspect="1"/>
          </p:cNvPicPr>
          <p:nvPr/>
        </p:nvPicPr>
        <p:blipFill>
          <a:blip r:embed="rId5"/>
          <a:stretch>
            <a:fillRect/>
          </a:stretch>
        </p:blipFill>
        <p:spPr>
          <a:xfrm>
            <a:off x="343741" y="1754459"/>
            <a:ext cx="594200" cy="594200"/>
          </a:xfrm>
          <a:prstGeom prst="rect">
            <a:avLst/>
          </a:prstGeom>
        </p:spPr>
      </p:pic>
      <p:pic>
        <p:nvPicPr>
          <p:cNvPr id="4" name="Picture 3">
            <a:extLst>
              <a:ext uri="{FF2B5EF4-FFF2-40B4-BE49-F238E27FC236}">
                <a16:creationId xmlns:a16="http://schemas.microsoft.com/office/drawing/2014/main" id="{BA832F93-5858-2408-FEBD-3084FCA081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31978" y="3656684"/>
            <a:ext cx="4794044" cy="2616853"/>
          </a:xfrm>
          <a:prstGeom prst="rect">
            <a:avLst/>
          </a:prstGeom>
          <a:noFill/>
          <a:ln w="12700">
            <a:solidFill>
              <a:schemeClr val="accent1"/>
            </a:solidFill>
          </a:ln>
        </p:spPr>
      </p:pic>
      <p:sp>
        <p:nvSpPr>
          <p:cNvPr id="10" name="Rectangle 9">
            <a:extLst>
              <a:ext uri="{FF2B5EF4-FFF2-40B4-BE49-F238E27FC236}">
                <a16:creationId xmlns:a16="http://schemas.microsoft.com/office/drawing/2014/main" id="{60DC9990-140B-D6D2-0D36-300A49A748E6}"/>
              </a:ext>
            </a:extLst>
          </p:cNvPr>
          <p:cNvSpPr/>
          <p:nvPr/>
        </p:nvSpPr>
        <p:spPr>
          <a:xfrm>
            <a:off x="3650897" y="3742787"/>
            <a:ext cx="450785" cy="12448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DBA17D92-AA05-8481-D243-D96E6CB11388}"/>
              </a:ext>
            </a:extLst>
          </p:cNvPr>
          <p:cNvSpPr/>
          <p:nvPr/>
        </p:nvSpPr>
        <p:spPr>
          <a:xfrm>
            <a:off x="3462181" y="3540155"/>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1</a:t>
            </a:r>
          </a:p>
        </p:txBody>
      </p:sp>
      <p:sp>
        <p:nvSpPr>
          <p:cNvPr id="20" name="Rectangle 19">
            <a:extLst>
              <a:ext uri="{FF2B5EF4-FFF2-40B4-BE49-F238E27FC236}">
                <a16:creationId xmlns:a16="http://schemas.microsoft.com/office/drawing/2014/main" id="{CE677B06-F3FF-6F27-A8FA-0889EDC86581}"/>
              </a:ext>
            </a:extLst>
          </p:cNvPr>
          <p:cNvSpPr/>
          <p:nvPr/>
        </p:nvSpPr>
        <p:spPr>
          <a:xfrm>
            <a:off x="1156709" y="7980302"/>
            <a:ext cx="460812" cy="17753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4" name="Oval 23">
            <a:extLst>
              <a:ext uri="{FF2B5EF4-FFF2-40B4-BE49-F238E27FC236}">
                <a16:creationId xmlns:a16="http://schemas.microsoft.com/office/drawing/2014/main" id="{A1EDE399-4356-6033-D10C-53CB2B126B28}"/>
              </a:ext>
            </a:extLst>
          </p:cNvPr>
          <p:cNvSpPr/>
          <p:nvPr/>
        </p:nvSpPr>
        <p:spPr>
          <a:xfrm>
            <a:off x="910614" y="7820097"/>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2</a:t>
            </a:r>
          </a:p>
        </p:txBody>
      </p:sp>
      <p:sp>
        <p:nvSpPr>
          <p:cNvPr id="25" name="TextBox 24">
            <a:extLst>
              <a:ext uri="{FF2B5EF4-FFF2-40B4-BE49-F238E27FC236}">
                <a16:creationId xmlns:a16="http://schemas.microsoft.com/office/drawing/2014/main" id="{ACD33A7B-464E-541B-5D5C-EC93BB87440B}"/>
              </a:ext>
            </a:extLst>
          </p:cNvPr>
          <p:cNvSpPr txBox="1"/>
          <p:nvPr/>
        </p:nvSpPr>
        <p:spPr>
          <a:xfrm>
            <a:off x="205650" y="269724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Beim CSP anmelden und die Registerkarte „Service Sheets“ suchen</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458529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de-DE" sz="1100" dirty="0">
                <a:solidFill>
                  <a:srgbClr val="003862"/>
                </a:solidFill>
              </a:rPr>
              <a:t>Für die neue Coupa-Ansicht folgen Sie bitte den nachstehenden Schritten:</a:t>
            </a:r>
          </a:p>
          <a:p>
            <a:pPr marL="228600" lvl="0" indent="-228600" defTabSz="524671">
              <a:lnSpc>
                <a:spcPct val="150000"/>
              </a:lnSpc>
              <a:spcAft>
                <a:spcPts val="1800"/>
              </a:spcAft>
              <a:buClr>
                <a:srgbClr val="003862"/>
              </a:buClr>
              <a:buFont typeface="+mj-lt"/>
              <a:buAutoNum type="alphaLcPeriod"/>
              <a:defRPr/>
            </a:pPr>
            <a:r>
              <a:rPr lang="de-DE" sz="1100" dirty="0">
                <a:solidFill>
                  <a:srgbClr val="003862"/>
                </a:solidFill>
              </a:rPr>
              <a:t>Klicken Sie auf die drei Punkte, um das Menü zu öffnen.</a:t>
            </a:r>
          </a:p>
          <a:p>
            <a:pPr marL="228600" lvl="0" indent="-228600" defTabSz="524671">
              <a:lnSpc>
                <a:spcPct val="150000"/>
              </a:lnSpc>
              <a:spcAft>
                <a:spcPts val="1800"/>
              </a:spcAft>
              <a:buClr>
                <a:srgbClr val="003862"/>
              </a:buClr>
              <a:buFont typeface="+mj-lt"/>
              <a:buAutoNum type="alphaLcPeriod"/>
              <a:defRPr/>
            </a:pPr>
            <a:r>
              <a:rPr lang="de-DE" sz="1100" dirty="0">
                <a:solidFill>
                  <a:srgbClr val="003862"/>
                </a:solidFill>
              </a:rPr>
              <a:t>Klicken Sie auf „Load from file“.</a:t>
            </a: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r>
              <a:rPr lang="de-DE" sz="1100" dirty="0">
                <a:solidFill>
                  <a:srgbClr val="003862"/>
                </a:solidFill>
              </a:rPr>
              <a:t>Zunächst müssen Sie die Coupa-spezifische Vorlage in dem für Sie passenden Format herunterladen.</a:t>
            </a:r>
          </a:p>
        </p:txBody>
      </p:sp>
      <p:pic>
        <p:nvPicPr>
          <p:cNvPr id="3" name="Picture 2">
            <a:extLst>
              <a:ext uri="{FF2B5EF4-FFF2-40B4-BE49-F238E27FC236}">
                <a16:creationId xmlns:a16="http://schemas.microsoft.com/office/drawing/2014/main" id="{CA82D376-32F8-175B-74B8-6C1034FB86A2}"/>
              </a:ext>
            </a:extLst>
          </p:cNvPr>
          <p:cNvPicPr>
            <a:picLocks noChangeAspect="1"/>
          </p:cNvPicPr>
          <p:nvPr/>
        </p:nvPicPr>
        <p:blipFill>
          <a:blip r:embed="rId4"/>
          <a:srcRect l="9642" r="9080" b="7199"/>
          <a:stretch>
            <a:fillRect/>
          </a:stretch>
        </p:blipFill>
        <p:spPr>
          <a:xfrm>
            <a:off x="1964149" y="2876036"/>
            <a:ext cx="2956515" cy="2323031"/>
          </a:xfrm>
          <a:prstGeom prst="rect">
            <a:avLst/>
          </a:prstGeom>
          <a:ln w="6350">
            <a:solidFill>
              <a:srgbClr val="003862"/>
            </a:solidFill>
          </a:ln>
        </p:spPr>
      </p:pic>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Vorlage für den Massen-Upload herunterladen</a:t>
            </a:r>
          </a:p>
        </p:txBody>
      </p:sp>
      <p:sp>
        <p:nvSpPr>
          <p:cNvPr id="30" name="Rectangle 29">
            <a:extLst>
              <a:ext uri="{FF2B5EF4-FFF2-40B4-BE49-F238E27FC236}">
                <a16:creationId xmlns:a16="http://schemas.microsoft.com/office/drawing/2014/main" id="{38A720F7-63E8-FB56-D705-D57515D9DA2E}"/>
              </a:ext>
            </a:extLst>
          </p:cNvPr>
          <p:cNvSpPr/>
          <p:nvPr/>
        </p:nvSpPr>
        <p:spPr>
          <a:xfrm>
            <a:off x="2085355" y="3576506"/>
            <a:ext cx="1102345" cy="27159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9FF638D4-758D-0CA7-36C1-C28A047ACBC7}"/>
              </a:ext>
            </a:extLst>
          </p:cNvPr>
          <p:cNvSpPr/>
          <p:nvPr/>
        </p:nvSpPr>
        <p:spPr>
          <a:xfrm>
            <a:off x="1841109" y="343798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3b</a:t>
            </a:r>
          </a:p>
        </p:txBody>
      </p:sp>
      <p:sp>
        <p:nvSpPr>
          <p:cNvPr id="11" name="Oval 10">
            <a:extLst>
              <a:ext uri="{FF2B5EF4-FFF2-40B4-BE49-F238E27FC236}">
                <a16:creationId xmlns:a16="http://schemas.microsoft.com/office/drawing/2014/main" id="{CD2475F5-7801-868E-2FEF-7A02DFE231C6}"/>
              </a:ext>
            </a:extLst>
          </p:cNvPr>
          <p:cNvSpPr/>
          <p:nvPr/>
        </p:nvSpPr>
        <p:spPr>
          <a:xfrm>
            <a:off x="4509184" y="7449538"/>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4</a:t>
            </a:r>
          </a:p>
        </p:txBody>
      </p:sp>
      <p:sp>
        <p:nvSpPr>
          <p:cNvPr id="13" name="Rectangle 12">
            <a:extLst>
              <a:ext uri="{FF2B5EF4-FFF2-40B4-BE49-F238E27FC236}">
                <a16:creationId xmlns:a16="http://schemas.microsoft.com/office/drawing/2014/main" id="{8AE7B09F-4C63-5C39-1CFB-142E4EE5481C}"/>
              </a:ext>
            </a:extLst>
          </p:cNvPr>
          <p:cNvSpPr/>
          <p:nvPr/>
        </p:nvSpPr>
        <p:spPr>
          <a:xfrm>
            <a:off x="4767072" y="7696435"/>
            <a:ext cx="1345124" cy="27128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4" name="Rectangle 3">
            <a:extLst>
              <a:ext uri="{FF2B5EF4-FFF2-40B4-BE49-F238E27FC236}">
                <a16:creationId xmlns:a16="http://schemas.microsoft.com/office/drawing/2014/main" id="{F7C3C7D3-7F81-C90D-661B-064132C8E87D}"/>
              </a:ext>
            </a:extLst>
          </p:cNvPr>
          <p:cNvSpPr/>
          <p:nvPr/>
        </p:nvSpPr>
        <p:spPr>
          <a:xfrm>
            <a:off x="4440604" y="3106606"/>
            <a:ext cx="342900" cy="3567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5" name="Oval 4">
            <a:extLst>
              <a:ext uri="{FF2B5EF4-FFF2-40B4-BE49-F238E27FC236}">
                <a16:creationId xmlns:a16="http://schemas.microsoft.com/office/drawing/2014/main" id="{CDDDAE14-DBDE-377A-498F-932C5184C8E3}"/>
              </a:ext>
            </a:extLst>
          </p:cNvPr>
          <p:cNvSpPr/>
          <p:nvPr/>
        </p:nvSpPr>
        <p:spPr>
          <a:xfrm>
            <a:off x="4714924" y="296944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3a</a:t>
            </a:r>
          </a:p>
        </p:txBody>
      </p:sp>
      <p:pic>
        <p:nvPicPr>
          <p:cNvPr id="7" name="Picture 6">
            <a:extLst>
              <a:ext uri="{FF2B5EF4-FFF2-40B4-BE49-F238E27FC236}">
                <a16:creationId xmlns:a16="http://schemas.microsoft.com/office/drawing/2014/main" id="{A57A1ADA-09BD-B807-E9E3-DC04EBDA0D7F}"/>
              </a:ext>
            </a:extLst>
          </p:cNvPr>
          <p:cNvPicPr>
            <a:picLocks noChangeAspect="1"/>
          </p:cNvPicPr>
          <p:nvPr/>
        </p:nvPicPr>
        <p:blipFill>
          <a:blip r:embed="rId5"/>
          <a:stretch>
            <a:fillRect/>
          </a:stretch>
        </p:blipFill>
        <p:spPr>
          <a:xfrm>
            <a:off x="547227" y="6239045"/>
            <a:ext cx="5633935" cy="2301544"/>
          </a:xfrm>
          <a:prstGeom prst="rect">
            <a:avLst/>
          </a:prstGeom>
          <a:ln w="6350">
            <a:solidFill>
              <a:srgbClr val="003862"/>
            </a:solidFill>
          </a:ln>
        </p:spPr>
      </p:pic>
      <p:sp>
        <p:nvSpPr>
          <p:cNvPr id="14" name="Rectangle 13">
            <a:extLst>
              <a:ext uri="{FF2B5EF4-FFF2-40B4-BE49-F238E27FC236}">
                <a16:creationId xmlns:a16="http://schemas.microsoft.com/office/drawing/2014/main" id="{C74B09A4-E491-9400-DEE6-88E36FD25529}"/>
              </a:ext>
            </a:extLst>
          </p:cNvPr>
          <p:cNvSpPr/>
          <p:nvPr/>
        </p:nvSpPr>
        <p:spPr>
          <a:xfrm>
            <a:off x="983010" y="6942274"/>
            <a:ext cx="858099" cy="50726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321AEA06-325D-DF43-2054-1AFA594EE83F}"/>
              </a:ext>
            </a:extLst>
          </p:cNvPr>
          <p:cNvSpPr/>
          <p:nvPr/>
        </p:nvSpPr>
        <p:spPr>
          <a:xfrm>
            <a:off x="711245" y="680511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4</a:t>
            </a:r>
          </a:p>
        </p:txBody>
      </p:sp>
    </p:spTree>
    <p:custDataLst>
      <p:tags r:id="rId1"/>
    </p:custDataLst>
    <p:extLst>
      <p:ext uri="{BB962C8B-B14F-4D97-AF65-F5344CB8AC3E}">
        <p14:creationId xmlns:p14="http://schemas.microsoft.com/office/powerpoint/2010/main" val="392616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B9D663E-31CC-62AB-E2E3-3456F7F01FEB}"/>
              </a:ext>
            </a:extLst>
          </p:cNvPr>
          <p:cNvPicPr>
            <a:picLocks noChangeAspect="1"/>
          </p:cNvPicPr>
          <p:nvPr/>
        </p:nvPicPr>
        <p:blipFill>
          <a:blip r:embed="rId4"/>
          <a:stretch>
            <a:fillRect/>
          </a:stretch>
        </p:blipFill>
        <p:spPr>
          <a:xfrm>
            <a:off x="407303" y="5178496"/>
            <a:ext cx="3770997" cy="848698"/>
          </a:xfrm>
          <a:prstGeom prst="rect">
            <a:avLst/>
          </a:prstGeom>
          <a:ln w="6350">
            <a:solidFill>
              <a:srgbClr val="003862"/>
            </a:solidFill>
          </a:ln>
        </p:spPr>
      </p:pic>
      <p:pic>
        <p:nvPicPr>
          <p:cNvPr id="8" name="Picture 7">
            <a:extLst>
              <a:ext uri="{FF2B5EF4-FFF2-40B4-BE49-F238E27FC236}">
                <a16:creationId xmlns:a16="http://schemas.microsoft.com/office/drawing/2014/main" id="{68BFF7FC-B117-566C-0541-6E61BEBE936F}"/>
              </a:ext>
            </a:extLst>
          </p:cNvPr>
          <p:cNvPicPr>
            <a:picLocks noChangeAspect="1"/>
          </p:cNvPicPr>
          <p:nvPr/>
        </p:nvPicPr>
        <p:blipFill>
          <a:blip r:embed="rId5"/>
          <a:stretch>
            <a:fillRect/>
          </a:stretch>
        </p:blipFill>
        <p:spPr>
          <a:xfrm>
            <a:off x="4281705" y="3557807"/>
            <a:ext cx="1465031" cy="2469387"/>
          </a:xfrm>
          <a:prstGeom prst="rect">
            <a:avLst/>
          </a:prstGeom>
          <a:ln w="6350">
            <a:solidFill>
              <a:srgbClr val="003862"/>
            </a:solidFill>
          </a:ln>
        </p:spPr>
      </p:pic>
      <p:pic>
        <p:nvPicPr>
          <p:cNvPr id="2" name="Picture 1">
            <a:extLst>
              <a:ext uri="{FF2B5EF4-FFF2-40B4-BE49-F238E27FC236}">
                <a16:creationId xmlns:a16="http://schemas.microsoft.com/office/drawing/2014/main" id="{A0607990-1ECD-A3E8-637D-72201A5063F4}"/>
              </a:ext>
            </a:extLst>
          </p:cNvPr>
          <p:cNvPicPr>
            <a:picLocks noChangeAspect="1"/>
          </p:cNvPicPr>
          <p:nvPr/>
        </p:nvPicPr>
        <p:blipFill>
          <a:blip r:embed="rId6"/>
          <a:stretch>
            <a:fillRect/>
          </a:stretch>
        </p:blipFill>
        <p:spPr>
          <a:xfrm>
            <a:off x="407303" y="3557807"/>
            <a:ext cx="3288397" cy="1135334"/>
          </a:xfrm>
          <a:prstGeom prst="rect">
            <a:avLst/>
          </a:prstGeom>
          <a:ln w="6350">
            <a:solidFill>
              <a:srgbClr val="003862"/>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5566332"/>
          </a:xfrm>
          <a:prstGeom prst="rect">
            <a:avLst/>
          </a:prstGeom>
        </p:spPr>
        <p:txBody>
          <a:bodyPr wrap="square" lIns="91440" tIns="0" rIns="91440" bIns="0">
            <a:spAutoFit/>
          </a:bodyPr>
          <a:lstStyle/>
          <a:p>
            <a:pPr lvl="0" defTabSz="524671">
              <a:lnSpc>
                <a:spcPct val="150000"/>
              </a:lnSpc>
              <a:spcAft>
                <a:spcPts val="1800"/>
              </a:spcAft>
              <a:buClr>
                <a:srgbClr val="003862"/>
              </a:buClr>
              <a:defRPr/>
            </a:pPr>
            <a:r>
              <a:rPr lang="de-DE" sz="1100" dirty="0">
                <a:solidFill>
                  <a:srgbClr val="003862"/>
                </a:solidFill>
              </a:rPr>
              <a:t>5. Sobald Sie die Vorlage heruntergeladen haben, können Sie sie öffnen und in das Coupa</a:t>
            </a:r>
            <a:r>
              <a:rPr lang="de-DE" sz="1100" dirty="0">
                <a:solidFill>
                  <a:srgbClr val="FF0000"/>
                </a:solidFill>
              </a:rPr>
              <a:t>-</a:t>
            </a:r>
            <a:r>
              <a:rPr lang="de-DE" sz="1100" dirty="0">
                <a:solidFill>
                  <a:srgbClr val="003862"/>
                </a:solidFill>
              </a:rPr>
              <a:t>kompatible Format konvertieren, und zwar wie folgt:</a:t>
            </a:r>
          </a:p>
          <a:p>
            <a:pPr marL="228600" lvl="0" indent="-228600" defTabSz="524671">
              <a:lnSpc>
                <a:spcPct val="150000"/>
              </a:lnSpc>
              <a:spcAft>
                <a:spcPts val="1800"/>
              </a:spcAft>
              <a:buClr>
                <a:srgbClr val="003862"/>
              </a:buClr>
              <a:buFont typeface="+mj-lt"/>
              <a:buAutoNum type="alphaLcPeriod"/>
              <a:defRPr/>
            </a:pPr>
            <a:r>
              <a:rPr lang="de-DE" sz="1100" dirty="0">
                <a:solidFill>
                  <a:srgbClr val="003862"/>
                </a:solidFill>
              </a:rPr>
              <a:t>Gehen Sie in der Excel-Datei zu „File“;</a:t>
            </a:r>
          </a:p>
          <a:p>
            <a:pPr marL="228600" lvl="0" indent="-228600" defTabSz="524671">
              <a:lnSpc>
                <a:spcPct val="150000"/>
              </a:lnSpc>
              <a:spcAft>
                <a:spcPts val="1800"/>
              </a:spcAft>
              <a:buClr>
                <a:srgbClr val="003862"/>
              </a:buClr>
              <a:buFont typeface="+mj-lt"/>
              <a:buAutoNum type="alphaLcPeriod"/>
              <a:defRPr/>
            </a:pPr>
            <a:r>
              <a:rPr lang="de-DE" sz="1100" dirty="0">
                <a:solidFill>
                  <a:srgbClr val="003862"/>
                </a:solidFill>
              </a:rPr>
              <a:t>Klicken Sie auf „Save as“;</a:t>
            </a:r>
          </a:p>
          <a:p>
            <a:pPr marL="228600" lvl="0" indent="-228600" defTabSz="524671">
              <a:lnSpc>
                <a:spcPct val="150000"/>
              </a:lnSpc>
              <a:spcAft>
                <a:spcPts val="1800"/>
              </a:spcAft>
              <a:buClr>
                <a:srgbClr val="003862"/>
              </a:buClr>
              <a:buFont typeface="+mj-lt"/>
              <a:buAutoNum type="alphaLcPeriod"/>
              <a:defRPr/>
            </a:pPr>
            <a:r>
              <a:rPr lang="de-DE" sz="1100" dirty="0">
                <a:solidFill>
                  <a:srgbClr val="003862"/>
                </a:solidFill>
              </a:rPr>
              <a:t>Wählen Sie „CSV UTF-8 (Comma delimited) (*.csv)“ aus der Liste</a:t>
            </a: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lvl="0" defTabSz="524671">
              <a:lnSpc>
                <a:spcPct val="150000"/>
              </a:lnSpc>
              <a:spcAft>
                <a:spcPts val="1800"/>
              </a:spcAft>
              <a:buClr>
                <a:srgbClr val="003862"/>
              </a:buClr>
              <a:defRPr/>
            </a:pPr>
            <a:endParaRPr lang="de-DE" sz="1100" dirty="0">
              <a:solidFill>
                <a:srgbClr val="003862"/>
              </a:solidFill>
            </a:endParaRPr>
          </a:p>
          <a:p>
            <a:pPr lvl="0" defTabSz="524671">
              <a:lnSpc>
                <a:spcPct val="150000"/>
              </a:lnSpc>
              <a:spcAft>
                <a:spcPts val="1800"/>
              </a:spcAft>
              <a:buClr>
                <a:srgbClr val="003862"/>
              </a:buClr>
              <a:defRPr/>
            </a:pPr>
            <a:endParaRPr lang="de-DE" sz="1050" dirty="0">
              <a:solidFill>
                <a:srgbClr val="003862"/>
              </a:solidFill>
            </a:endParaRPr>
          </a:p>
          <a:p>
            <a:pPr lvl="0" defTabSz="524671">
              <a:lnSpc>
                <a:spcPct val="150000"/>
              </a:lnSpc>
              <a:spcAft>
                <a:spcPts val="1800"/>
              </a:spcAft>
              <a:buClr>
                <a:srgbClr val="003862"/>
              </a:buClr>
              <a:defRPr/>
            </a:pPr>
            <a:r>
              <a:rPr lang="de-DE" sz="1100" dirty="0">
                <a:solidFill>
                  <a:srgbClr val="003862"/>
                </a:solidFill>
              </a:rPr>
              <a:t>6. Sobald die obigen Schritte abgeschlossen sind, öffnen Sie die Datei, um mit der Dateneingabe zu beginnen.</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Vorlage für den Massen-Upload konvertieren</a:t>
            </a:r>
          </a:p>
        </p:txBody>
      </p:sp>
      <p:sp>
        <p:nvSpPr>
          <p:cNvPr id="12" name="Oval 11">
            <a:extLst>
              <a:ext uri="{FF2B5EF4-FFF2-40B4-BE49-F238E27FC236}">
                <a16:creationId xmlns:a16="http://schemas.microsoft.com/office/drawing/2014/main" id="{9FF638D4-758D-0CA7-36C1-C28A047ACBC7}"/>
              </a:ext>
            </a:extLst>
          </p:cNvPr>
          <p:cNvSpPr/>
          <p:nvPr/>
        </p:nvSpPr>
        <p:spPr>
          <a:xfrm>
            <a:off x="164500" y="361567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5a</a:t>
            </a:r>
          </a:p>
        </p:txBody>
      </p:sp>
      <p:sp>
        <p:nvSpPr>
          <p:cNvPr id="10" name="Rectangle 9">
            <a:extLst>
              <a:ext uri="{FF2B5EF4-FFF2-40B4-BE49-F238E27FC236}">
                <a16:creationId xmlns:a16="http://schemas.microsoft.com/office/drawing/2014/main" id="{A65320F3-0FB4-97BA-CA57-12F0C8E15367}"/>
              </a:ext>
            </a:extLst>
          </p:cNvPr>
          <p:cNvSpPr/>
          <p:nvPr/>
        </p:nvSpPr>
        <p:spPr>
          <a:xfrm>
            <a:off x="388020" y="5896098"/>
            <a:ext cx="1161380" cy="13109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ED3ECA9A-BB68-8A9E-48D2-69F308603D78}"/>
              </a:ext>
            </a:extLst>
          </p:cNvPr>
          <p:cNvSpPr/>
          <p:nvPr/>
        </p:nvSpPr>
        <p:spPr>
          <a:xfrm>
            <a:off x="370106" y="3810838"/>
            <a:ext cx="360000" cy="2160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93E7D1B7-C625-2947-F0C6-622D221C8F9B}"/>
              </a:ext>
            </a:extLst>
          </p:cNvPr>
          <p:cNvSpPr/>
          <p:nvPr/>
        </p:nvSpPr>
        <p:spPr>
          <a:xfrm>
            <a:off x="4281704" y="5752873"/>
            <a:ext cx="578091" cy="27432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Oval 12">
            <a:extLst>
              <a:ext uri="{FF2B5EF4-FFF2-40B4-BE49-F238E27FC236}">
                <a16:creationId xmlns:a16="http://schemas.microsoft.com/office/drawing/2014/main" id="{EB7E7465-9568-E4DD-91AF-B767A315D562}"/>
              </a:ext>
            </a:extLst>
          </p:cNvPr>
          <p:cNvSpPr/>
          <p:nvPr/>
        </p:nvSpPr>
        <p:spPr>
          <a:xfrm>
            <a:off x="4783856" y="560963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5b</a:t>
            </a:r>
          </a:p>
        </p:txBody>
      </p:sp>
      <p:sp>
        <p:nvSpPr>
          <p:cNvPr id="15" name="Oval 14">
            <a:extLst>
              <a:ext uri="{FF2B5EF4-FFF2-40B4-BE49-F238E27FC236}">
                <a16:creationId xmlns:a16="http://schemas.microsoft.com/office/drawing/2014/main" id="{97396298-A960-EB88-956C-E2E6967B5CEF}"/>
              </a:ext>
            </a:extLst>
          </p:cNvPr>
          <p:cNvSpPr/>
          <p:nvPr/>
        </p:nvSpPr>
        <p:spPr>
          <a:xfrm>
            <a:off x="1498291" y="569993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5c</a:t>
            </a:r>
          </a:p>
        </p:txBody>
      </p:sp>
      <p:sp>
        <p:nvSpPr>
          <p:cNvPr id="17" name="Rounded Rectangle 7">
            <a:extLst>
              <a:ext uri="{FF2B5EF4-FFF2-40B4-BE49-F238E27FC236}">
                <a16:creationId xmlns:a16="http://schemas.microsoft.com/office/drawing/2014/main" id="{63ABF2A9-036E-904B-9735-32EBADC10625}"/>
              </a:ext>
            </a:extLst>
          </p:cNvPr>
          <p:cNvSpPr/>
          <p:nvPr/>
        </p:nvSpPr>
        <p:spPr>
          <a:xfrm>
            <a:off x="215571" y="771864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9" name="TextBox 18">
            <a:extLst>
              <a:ext uri="{FF2B5EF4-FFF2-40B4-BE49-F238E27FC236}">
                <a16:creationId xmlns:a16="http://schemas.microsoft.com/office/drawing/2014/main" id="{D1852ADE-709F-27F9-85C9-C3FEC6FE0978}"/>
              </a:ext>
            </a:extLst>
          </p:cNvPr>
          <p:cNvSpPr txBox="1"/>
          <p:nvPr/>
        </p:nvSpPr>
        <p:spPr>
          <a:xfrm>
            <a:off x="986685" y="7768938"/>
            <a:ext cx="5624121" cy="861774"/>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p>
          <a:p>
            <a:r>
              <a:rPr lang="de-DE" sz="1200" dirty="0">
                <a:solidFill>
                  <a:srgbClr val="003862"/>
                </a:solidFill>
                <a:latin typeface="Arial" panose="020B0604020202020204" pitchFamily="34" charset="0"/>
                <a:cs typeface="Arial" panose="020B0604020202020204" pitchFamily="34" charset="0"/>
              </a:rPr>
              <a:t>Die in diesem Quick Reference Guide verwendeten Daten dienen ausschließlich zu Schulungszwecken. Verwenden Sie im Live-System bitte die Daten, die für die von Ihnen ausgeführte Transaktion spezifisch sind.</a:t>
            </a:r>
          </a:p>
        </p:txBody>
      </p:sp>
      <p:pic>
        <p:nvPicPr>
          <p:cNvPr id="20" name="Picture 19">
            <a:extLst>
              <a:ext uri="{FF2B5EF4-FFF2-40B4-BE49-F238E27FC236}">
                <a16:creationId xmlns:a16="http://schemas.microsoft.com/office/drawing/2014/main" id="{2D3CB04C-7F76-4FCF-BDFD-99CA7B47457B}"/>
              </a:ext>
            </a:extLst>
          </p:cNvPr>
          <p:cNvPicPr preferRelativeResize="0">
            <a:picLocks noChangeAspect="1"/>
          </p:cNvPicPr>
          <p:nvPr/>
        </p:nvPicPr>
        <p:blipFill>
          <a:blip r:embed="rId7"/>
          <a:stretch>
            <a:fillRect/>
          </a:stretch>
        </p:blipFill>
        <p:spPr>
          <a:xfrm>
            <a:off x="343741" y="7780609"/>
            <a:ext cx="594200" cy="594200"/>
          </a:xfrm>
          <a:prstGeom prst="rect">
            <a:avLst/>
          </a:prstGeom>
        </p:spPr>
      </p:pic>
    </p:spTree>
    <p:custDataLst>
      <p:tags r:id="rId1"/>
    </p:custDataLst>
    <p:extLst>
      <p:ext uri="{BB962C8B-B14F-4D97-AF65-F5344CB8AC3E}">
        <p14:creationId xmlns:p14="http://schemas.microsoft.com/office/powerpoint/2010/main" val="386019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ED441-22BD-2A4A-C06A-8D51A4C7ED10}"/>
            </a:ext>
          </a:extLst>
        </p:cNvPr>
        <p:cNvGrpSpPr/>
        <p:nvPr/>
      </p:nvGrpSpPr>
      <p:grpSpPr>
        <a:xfrm>
          <a:off x="0" y="0"/>
          <a:ext cx="0" cy="0"/>
          <a:chOff x="0" y="0"/>
          <a:chExt cx="0" cy="0"/>
        </a:xfrm>
      </p:grpSpPr>
      <p:sp>
        <p:nvSpPr>
          <p:cNvPr id="21" name="TextBox 20">
            <a:extLst>
              <a:ext uri="{FF2B5EF4-FFF2-40B4-BE49-F238E27FC236}">
                <a16:creationId xmlns:a16="http://schemas.microsoft.com/office/drawing/2014/main" id="{8C3F7D07-4B35-B71F-8675-FA1A44B35F25}"/>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C2A3E23-0F4E-861C-B32D-D577E5F2FD7D}"/>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Service Entry Sheet – Feldbeschreibungen</a:t>
            </a:r>
          </a:p>
        </p:txBody>
      </p:sp>
      <p:graphicFrame>
        <p:nvGraphicFramePr>
          <p:cNvPr id="2" name="Table 1">
            <a:extLst>
              <a:ext uri="{FF2B5EF4-FFF2-40B4-BE49-F238E27FC236}">
                <a16:creationId xmlns:a16="http://schemas.microsoft.com/office/drawing/2014/main" id="{5CC76A5B-EE68-3602-54B2-401AA326B687}"/>
              </a:ext>
            </a:extLst>
          </p:cNvPr>
          <p:cNvGraphicFramePr>
            <a:graphicFrameLocks noGrp="1"/>
          </p:cNvGraphicFramePr>
          <p:nvPr>
            <p:extLst>
              <p:ext uri="{D42A27DB-BD31-4B8C-83A1-F6EECF244321}">
                <p14:modId xmlns:p14="http://schemas.microsoft.com/office/powerpoint/2010/main" val="4151397536"/>
              </p:ext>
            </p:extLst>
          </p:nvPr>
        </p:nvGraphicFramePr>
        <p:xfrm>
          <a:off x="215570" y="1357014"/>
          <a:ext cx="6460040" cy="8375777"/>
        </p:xfrm>
        <a:graphic>
          <a:graphicData uri="http://schemas.openxmlformats.org/drawingml/2006/table">
            <a:tbl>
              <a:tblPr firstRow="1" bandRow="1">
                <a:tableStyleId>{5C22544A-7EE6-4342-B048-85BDC9FD1C3A}</a:tableStyleId>
              </a:tblPr>
              <a:tblGrid>
                <a:gridCol w="571830">
                  <a:extLst>
                    <a:ext uri="{9D8B030D-6E8A-4147-A177-3AD203B41FA5}">
                      <a16:colId xmlns:a16="http://schemas.microsoft.com/office/drawing/2014/main" val="4121906394"/>
                    </a:ext>
                  </a:extLst>
                </a:gridCol>
                <a:gridCol w="1574800">
                  <a:extLst>
                    <a:ext uri="{9D8B030D-6E8A-4147-A177-3AD203B41FA5}">
                      <a16:colId xmlns:a16="http://schemas.microsoft.com/office/drawing/2014/main" val="1323242137"/>
                    </a:ext>
                  </a:extLst>
                </a:gridCol>
                <a:gridCol w="685800">
                  <a:extLst>
                    <a:ext uri="{9D8B030D-6E8A-4147-A177-3AD203B41FA5}">
                      <a16:colId xmlns:a16="http://schemas.microsoft.com/office/drawing/2014/main" val="1970495843"/>
                    </a:ext>
                  </a:extLst>
                </a:gridCol>
                <a:gridCol w="2755900">
                  <a:extLst>
                    <a:ext uri="{9D8B030D-6E8A-4147-A177-3AD203B41FA5}">
                      <a16:colId xmlns:a16="http://schemas.microsoft.com/office/drawing/2014/main" val="714358432"/>
                    </a:ext>
                  </a:extLst>
                </a:gridCol>
                <a:gridCol w="871710">
                  <a:extLst>
                    <a:ext uri="{9D8B030D-6E8A-4147-A177-3AD203B41FA5}">
                      <a16:colId xmlns:a16="http://schemas.microsoft.com/office/drawing/2014/main" val="674514627"/>
                    </a:ext>
                  </a:extLst>
                </a:gridCol>
              </a:tblGrid>
              <a:tr h="292100">
                <a:tc>
                  <a:txBody>
                    <a:bodyPr/>
                    <a:lstStyle/>
                    <a:p>
                      <a:r>
                        <a:rPr lang="de-DE" dirty="0" err="1"/>
                        <a:t>Zeile</a:t>
                      </a:r>
                      <a:r>
                        <a:rPr lang="de-DE" dirty="0"/>
                        <a:t> #</a:t>
                      </a:r>
                    </a:p>
                  </a:txBody>
                  <a:tcPr/>
                </a:tc>
                <a:tc>
                  <a:txBody>
                    <a:bodyPr/>
                    <a:lstStyle/>
                    <a:p>
                      <a:r>
                        <a:rPr lang="de-DE" dirty="0" err="1"/>
                        <a:t>Zeilen</a:t>
                      </a:r>
                      <a:r>
                        <a:rPr lang="de-DE" dirty="0"/>
                        <a:t>beschreibung</a:t>
                      </a:r>
                    </a:p>
                  </a:txBody>
                  <a:tcPr/>
                </a:tc>
                <a:tc>
                  <a:txBody>
                    <a:bodyPr/>
                    <a:lstStyle/>
                    <a:p>
                      <a:r>
                        <a:rPr lang="de-DE"/>
                        <a:t>Spalte</a:t>
                      </a:r>
                      <a:endParaRPr lang="de-DE" dirty="0"/>
                    </a:p>
                  </a:txBody>
                  <a:tcPr/>
                </a:tc>
                <a:tc>
                  <a:txBody>
                    <a:bodyPr/>
                    <a:lstStyle/>
                    <a:p>
                      <a:r>
                        <a:rPr lang="de-DE"/>
                        <a:t>Feldeingabewert</a:t>
                      </a:r>
                      <a:endParaRPr lang="de-DE" dirty="0"/>
                    </a:p>
                  </a:txBody>
                  <a:tcPr/>
                </a:tc>
                <a:tc>
                  <a:txBody>
                    <a:bodyPr/>
                    <a:lstStyle/>
                    <a:p>
                      <a:r>
                        <a:rPr lang="de-DE" dirty="0" err="1"/>
                        <a:t>Pflichtfeld</a:t>
                      </a:r>
                      <a:endParaRPr lang="de-DE" dirty="0"/>
                    </a:p>
                  </a:txBody>
                  <a:tcPr/>
                </a:tc>
                <a:extLst>
                  <a:ext uri="{0D108BD9-81ED-4DB2-BD59-A6C34878D82A}">
                    <a16:rowId xmlns:a16="http://schemas.microsoft.com/office/drawing/2014/main" val="1066903788"/>
                  </a:ext>
                </a:extLst>
              </a:tr>
              <a:tr h="0">
                <a:tc rowSpan="4">
                  <a:txBody>
                    <a:bodyPr/>
                    <a:lstStyle/>
                    <a:p>
                      <a:pPr algn="ctr"/>
                      <a:r>
                        <a:rPr lang="de-DE" sz="1100" kern="1200" dirty="0">
                          <a:solidFill>
                            <a:srgbClr val="003862"/>
                          </a:solidFill>
                          <a:latin typeface="+mn-lt"/>
                          <a:ea typeface="+mn-ea"/>
                          <a:cs typeface="+mn-cs"/>
                        </a:rPr>
                        <a:t>1</a:t>
                      </a:r>
                    </a:p>
                  </a:txBody>
                  <a:tcPr anchor="ctr"/>
                </a:tc>
                <a:tc rowSpan="4">
                  <a:txBody>
                    <a:bodyPr/>
                    <a:lstStyle/>
                    <a:p>
                      <a:pPr algn="ctr"/>
                      <a:r>
                        <a:rPr lang="de-DE" sz="1100" kern="1200" dirty="0">
                          <a:solidFill>
                            <a:srgbClr val="003862"/>
                          </a:solidFill>
                          <a:latin typeface="+mn-lt"/>
                          <a:ea typeface="+mn-ea"/>
                          <a:cs typeface="+mn-cs"/>
                        </a:rPr>
                        <a:t>Service Sheet Header</a:t>
                      </a:r>
                    </a:p>
                  </a:txBody>
                  <a:tcPr anchor="ctr"/>
                </a:tc>
                <a:tc>
                  <a:txBody>
                    <a:bodyPr/>
                    <a:lstStyle/>
                    <a:p>
                      <a:pPr algn="ctr"/>
                      <a:r>
                        <a:rPr lang="de-DE" sz="1100" kern="1200" dirty="0">
                          <a:solidFill>
                            <a:srgbClr val="003862"/>
                          </a:solidFill>
                          <a:latin typeface="+mn-lt"/>
                          <a:ea typeface="+mn-ea"/>
                          <a:cs typeface="+mn-cs"/>
                        </a:rPr>
                        <a:t>B</a:t>
                      </a:r>
                    </a:p>
                  </a:txBody>
                  <a:tcPr anchor="ctr"/>
                </a:tc>
                <a:tc>
                  <a:txBody>
                    <a:bodyPr/>
                    <a:lstStyle/>
                    <a:p>
                      <a:pPr algn="l"/>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algn="ct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3196844421"/>
                  </a:ext>
                </a:extLst>
              </a:tr>
              <a:tr h="37084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D</a:t>
                      </a:r>
                    </a:p>
                  </a:txBody>
                  <a:tcPr anchor="ctr"/>
                </a:tc>
                <a:tc>
                  <a:txBody>
                    <a:bodyPr/>
                    <a:lstStyle/>
                    <a:p>
                      <a:pPr algn="l"/>
                      <a:r>
                        <a:rPr lang="de-DE" sz="1100" kern="1200" dirty="0">
                          <a:solidFill>
                            <a:srgbClr val="003862"/>
                          </a:solidFill>
                          <a:latin typeface="+mn-lt"/>
                          <a:ea typeface="+mn-ea"/>
                          <a:cs typeface="+mn-cs"/>
                        </a:rPr>
                        <a:t>Supplier Name* (muss mit dem Lieferantennamen auf der Bestellung übereinstimmen)</a:t>
                      </a:r>
                    </a:p>
                  </a:txBody>
                  <a:tcPr anchor="ctr"/>
                </a:tc>
                <a:tc>
                  <a:txBody>
                    <a:bodyPr/>
                    <a:lstStyle/>
                    <a:p>
                      <a:pPr algn="ct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1449178572"/>
                  </a:ext>
                </a:extLst>
              </a:tr>
              <a:tr h="37084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E</a:t>
                      </a:r>
                    </a:p>
                  </a:txBody>
                  <a:tcPr anchor="ctr"/>
                </a:tc>
                <a:tc>
                  <a:txBody>
                    <a:bodyPr/>
                    <a:lstStyle/>
                    <a:p>
                      <a:pPr algn="l"/>
                      <a:r>
                        <a:rPr lang="de-DE" sz="1100" kern="1200" dirty="0">
                          <a:solidFill>
                            <a:srgbClr val="003862"/>
                          </a:solidFill>
                          <a:latin typeface="+mn-lt"/>
                          <a:ea typeface="+mn-ea"/>
                          <a:cs typeface="+mn-cs"/>
                        </a:rPr>
                        <a:t>Supplier Number* (muss mit der Lieferantennummer im Lieferantenprofil übereinstimmen)</a:t>
                      </a:r>
                    </a:p>
                  </a:txBody>
                  <a:tcPr anchor="ctr"/>
                </a:tc>
                <a:tc>
                  <a:txBody>
                    <a:bodyPr/>
                    <a:lstStyle/>
                    <a:p>
                      <a:pPr algn="ct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956353127"/>
                  </a:ext>
                </a:extLst>
              </a:tr>
              <a:tr h="170180">
                <a:tc vMerge="1">
                  <a:txBody>
                    <a:bodyPr/>
                    <a:lstStyle/>
                    <a:p>
                      <a:endParaRPr lang="de-DE" sz="1100" kern="1200" dirty="0">
                        <a:solidFill>
                          <a:srgbClr val="003862"/>
                        </a:solidFill>
                        <a:latin typeface="+mn-lt"/>
                        <a:ea typeface="+mn-ea"/>
                        <a:cs typeface="+mn-cs"/>
                      </a:endParaRPr>
                    </a:p>
                  </a:txBody>
                  <a:tcPr/>
                </a:tc>
                <a:tc vMerge="1">
                  <a:txBody>
                    <a:bodyPr/>
                    <a:lstStyle/>
                    <a:p>
                      <a:endParaRPr lang="de-DE" sz="1100" kern="1200" dirty="0">
                        <a:solidFill>
                          <a:srgbClr val="003862"/>
                        </a:solidFill>
                        <a:latin typeface="+mn-lt"/>
                        <a:ea typeface="+mn-ea"/>
                        <a:cs typeface="+mn-cs"/>
                      </a:endParaRPr>
                    </a:p>
                  </a:txBody>
                  <a:tcPr/>
                </a:tc>
                <a:tc>
                  <a:txBody>
                    <a:bodyPr/>
                    <a:lstStyle/>
                    <a:p>
                      <a:pPr algn="ctr"/>
                      <a:r>
                        <a:rPr lang="de-DE" sz="1100" kern="1200" dirty="0">
                          <a:solidFill>
                            <a:srgbClr val="003862"/>
                          </a:solidFill>
                          <a:latin typeface="+mn-lt"/>
                          <a:ea typeface="+mn-ea"/>
                          <a:cs typeface="+mn-cs"/>
                        </a:rPr>
                        <a:t>F</a:t>
                      </a:r>
                    </a:p>
                  </a:txBody>
                  <a:tcPr anchor="ctr"/>
                </a:tc>
                <a:tc>
                  <a:txBody>
                    <a:bodyPr/>
                    <a:lstStyle/>
                    <a:p>
                      <a:pPr algn="l"/>
                      <a:r>
                        <a:rPr lang="de-DE" sz="1100" kern="1200" dirty="0">
                          <a:solidFill>
                            <a:srgbClr val="003862"/>
                          </a:solidFill>
                          <a:latin typeface="+mn-lt"/>
                          <a:ea typeface="+mn-ea"/>
                          <a:cs typeface="+mn-cs"/>
                        </a:rPr>
                        <a:t>External Reference</a:t>
                      </a:r>
                    </a:p>
                  </a:txBody>
                  <a:tcPr anchor="ctr"/>
                </a:tc>
                <a:tc>
                  <a:txBody>
                    <a:bodyPr/>
                    <a:lstStyle/>
                    <a:p>
                      <a:pPr algn="ct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1869052333"/>
                  </a:ext>
                </a:extLst>
              </a:tr>
              <a:tr h="370840">
                <a:tc gridSpan="5">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Entweder</a:t>
                      </a:r>
                      <a:r>
                        <a:rPr lang="de-DE" sz="1100" kern="1200" dirty="0">
                          <a:solidFill>
                            <a:srgbClr val="003862"/>
                          </a:solidFill>
                          <a:latin typeface="+mn-lt"/>
                          <a:ea typeface="+mn-ea"/>
                          <a:cs typeface="+mn-cs"/>
                        </a:rPr>
                        <a:t> Supplier Name </a:t>
                      </a:r>
                      <a:r>
                        <a:rPr lang="de-DE" sz="1100" kern="1200" dirty="0" err="1">
                          <a:solidFill>
                            <a:srgbClr val="003862"/>
                          </a:solidFill>
                          <a:latin typeface="+mn-lt"/>
                          <a:ea typeface="+mn-ea"/>
                          <a:cs typeface="+mn-cs"/>
                        </a:rPr>
                        <a:t>oder</a:t>
                      </a:r>
                      <a:r>
                        <a:rPr lang="de-DE" sz="1100" kern="1200" dirty="0">
                          <a:solidFill>
                            <a:srgbClr val="003862"/>
                          </a:solidFill>
                          <a:latin typeface="+mn-lt"/>
                          <a:ea typeface="+mn-ea"/>
                          <a:cs typeface="+mn-cs"/>
                        </a:rPr>
                        <a:t> Supplier </a:t>
                      </a:r>
                      <a:r>
                        <a:rPr lang="de-DE" sz="1100" kern="1200" dirty="0" err="1">
                          <a:solidFill>
                            <a:srgbClr val="003862"/>
                          </a:solidFill>
                          <a:latin typeface="+mn-lt"/>
                          <a:ea typeface="+mn-ea"/>
                          <a:cs typeface="+mn-cs"/>
                        </a:rPr>
                        <a:t>Number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ist</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erforderlich</a:t>
                      </a:r>
                      <a:r>
                        <a:rPr lang="de-DE" sz="1100" kern="1200" dirty="0">
                          <a:solidFill>
                            <a:srgbClr val="003862"/>
                          </a:solidFill>
                          <a:latin typeface="+mn-lt"/>
                          <a:ea typeface="+mn-ea"/>
                          <a:cs typeface="+mn-cs"/>
                        </a:rPr>
                        <a:t>.</a:t>
                      </a:r>
                    </a:p>
                  </a:txBody>
                  <a:tcPr/>
                </a:tc>
                <a:tc hMerge="1">
                  <a:txBody>
                    <a:bodyPr/>
                    <a:lstStyle/>
                    <a:p>
                      <a:endParaRPr lang="de-DE" dirty="0"/>
                    </a:p>
                  </a:txBody>
                  <a:tcPr/>
                </a:tc>
                <a:tc hMerge="1">
                  <a:txBody>
                    <a:bodyPr/>
                    <a:lstStyle/>
                    <a:p>
                      <a:endParaRPr lang="de-DE"/>
                    </a:p>
                  </a:txBody>
                  <a:tcPr/>
                </a:tc>
                <a:tc hMerge="1">
                  <a:txBody>
                    <a:bodyPr/>
                    <a:lstStyle/>
                    <a:p>
                      <a:endParaRPr lang="de-DE"/>
                    </a:p>
                  </a:txBody>
                  <a:tcPr/>
                </a:tc>
                <a:tc hMerge="1">
                  <a:txBody>
                    <a:bodyPr/>
                    <a:lstStyle/>
                    <a:p>
                      <a:endParaRPr lang="de-DE" dirty="0"/>
                    </a:p>
                  </a:txBody>
                  <a:tcPr/>
                </a:tc>
                <a:extLst>
                  <a:ext uri="{0D108BD9-81ED-4DB2-BD59-A6C34878D82A}">
                    <a16:rowId xmlns:a16="http://schemas.microsoft.com/office/drawing/2014/main" val="3352479672"/>
                  </a:ext>
                </a:extLst>
              </a:tr>
              <a:tr h="200660">
                <a:tc rowSpan="3">
                  <a:txBody>
                    <a:bodyPr/>
                    <a:lstStyle/>
                    <a:p>
                      <a:pPr algn="ctr"/>
                      <a:r>
                        <a:rPr lang="de-DE" sz="1100" kern="1200" dirty="0">
                          <a:solidFill>
                            <a:srgbClr val="003862"/>
                          </a:solidFill>
                          <a:latin typeface="+mn-lt"/>
                          <a:ea typeface="+mn-ea"/>
                          <a:cs typeface="+mn-cs"/>
                        </a:rPr>
                        <a:t>2</a:t>
                      </a:r>
                    </a:p>
                  </a:txBody>
                  <a:tcPr anchor="ctr"/>
                </a:tc>
                <a:tc rowSpan="3">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Line</a:t>
                      </a:r>
                    </a:p>
                  </a:txBody>
                  <a:tcPr anchor="ctr"/>
                </a:tc>
                <a:tc>
                  <a:txBody>
                    <a:bodyPr/>
                    <a:lstStyle/>
                    <a:p>
                      <a:pPr algn="ctr"/>
                      <a:r>
                        <a:rPr lang="de-DE" sz="1100" kern="1200">
                          <a:solidFill>
                            <a:srgbClr val="003862"/>
                          </a:solidFill>
                          <a:latin typeface="+mn-lt"/>
                          <a:ea typeface="+mn-ea"/>
                          <a:cs typeface="+mn-cs"/>
                        </a:rPr>
                        <a:t>B</a:t>
                      </a:r>
                      <a:endParaRPr lang="de-DE" dirty="0"/>
                    </a:p>
                  </a:txBody>
                  <a:tcPr anchor="ctr"/>
                </a:tc>
                <a:tc>
                  <a:txBody>
                    <a:bodyPr/>
                    <a:lstStyle/>
                    <a:p>
                      <a:r>
                        <a:rPr lang="de-DE" sz="1100" kern="1200">
                          <a:solidFill>
                            <a:srgbClr val="003862"/>
                          </a:solidFill>
                          <a:latin typeface="+mn-lt"/>
                          <a:ea typeface="+mn-ea"/>
                          <a:cs typeface="+mn-cs"/>
                        </a:rPr>
                        <a:t>PO line Number</a:t>
                      </a:r>
                      <a:endParaRPr lang="de-DE" dirty="0"/>
                    </a:p>
                  </a:txBody>
                  <a:tcPr anchor="ctr"/>
                </a:tc>
                <a:tc>
                  <a:txBody>
                    <a:bodyPr/>
                    <a:lstStyle/>
                    <a:p>
                      <a:pPr algn="ct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3004831855"/>
                  </a:ext>
                </a:extLst>
              </a:tr>
              <a:tr h="119380">
                <a:tc vMerge="1">
                  <a:txBody>
                    <a:bodyPr/>
                    <a:lstStyle/>
                    <a:p>
                      <a:endParaRPr lang="de-DE" dirty="0"/>
                    </a:p>
                  </a:txBody>
                  <a:tcPr/>
                </a:tc>
                <a:tc vMerge="1">
                  <a:txBody>
                    <a:bodyPr/>
                    <a:lstStyle/>
                    <a:p>
                      <a:endParaRPr lang="de-DE" dirty="0"/>
                    </a:p>
                  </a:txBody>
                  <a:tcPr/>
                </a:tc>
                <a:tc>
                  <a:txBody>
                    <a:bodyPr/>
                    <a:lstStyle/>
                    <a:p>
                      <a:pPr algn="ctr"/>
                      <a:r>
                        <a:rPr lang="de-DE" sz="1100" kern="1200">
                          <a:solidFill>
                            <a:srgbClr val="003862"/>
                          </a:solidFill>
                          <a:latin typeface="+mn-lt"/>
                          <a:ea typeface="+mn-ea"/>
                          <a:cs typeface="+mn-cs"/>
                        </a:rPr>
                        <a:t>C</a:t>
                      </a:r>
                      <a:endParaRPr lang="de-DE" dirty="0"/>
                    </a:p>
                  </a:txBody>
                  <a:tcPr anchor="ctr"/>
                </a:tc>
                <a:tc>
                  <a:txBody>
                    <a:bodyPr/>
                    <a:lstStyle/>
                    <a:p>
                      <a:r>
                        <a:rPr lang="de-DE" sz="1100" kern="1200" dirty="0" err="1">
                          <a:solidFill>
                            <a:srgbClr val="003862"/>
                          </a:solidFill>
                          <a:latin typeface="+mn-lt"/>
                          <a:ea typeface="+mn-ea"/>
                          <a:cs typeface="+mn-cs"/>
                        </a:rPr>
                        <a:t>Completion</a:t>
                      </a:r>
                      <a:r>
                        <a:rPr lang="de-DE" sz="1100" kern="1200" dirty="0">
                          <a:solidFill>
                            <a:srgbClr val="003862"/>
                          </a:solidFill>
                          <a:latin typeface="+mn-lt"/>
                          <a:ea typeface="+mn-ea"/>
                          <a:cs typeface="+mn-cs"/>
                        </a:rPr>
                        <a:t> Date</a:t>
                      </a:r>
                      <a:endParaRPr lang="de-DE" dirty="0"/>
                    </a:p>
                  </a:txBody>
                  <a:tcPr anchor="ctr"/>
                </a:tc>
                <a:tc>
                  <a:txBody>
                    <a:bodyPr/>
                    <a:lstStyle/>
                    <a:p>
                      <a:pPr algn="ct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411059666"/>
                  </a:ext>
                </a:extLst>
              </a:tr>
              <a:tr h="0">
                <a:tc vMerge="1">
                  <a:txBody>
                    <a:bodyPr/>
                    <a:lstStyle/>
                    <a:p>
                      <a:endParaRPr lang="de-DE" dirty="0"/>
                    </a:p>
                  </a:txBody>
                  <a:tcPr/>
                </a:tc>
                <a:tc vMerge="1">
                  <a:txBody>
                    <a:bodyPr/>
                    <a:lstStyle/>
                    <a:p>
                      <a:endParaRPr lang="de-DE" dirty="0"/>
                    </a:p>
                  </a:txBody>
                  <a:tcPr/>
                </a:tc>
                <a:tc>
                  <a:txBody>
                    <a:bodyPr/>
                    <a:lstStyle/>
                    <a:p>
                      <a:pPr algn="ctr"/>
                      <a:r>
                        <a:rPr lang="de-DE" sz="1100" kern="1200">
                          <a:solidFill>
                            <a:srgbClr val="003862"/>
                          </a:solidFill>
                          <a:latin typeface="+mn-lt"/>
                          <a:ea typeface="+mn-ea"/>
                          <a:cs typeface="+mn-cs"/>
                        </a:rPr>
                        <a:t>D</a:t>
                      </a:r>
                      <a:endParaRPr lang="de-DE"/>
                    </a:p>
                  </a:txBody>
                  <a:tcPr anchor="ctr"/>
                </a:tc>
                <a:tc>
                  <a:txBody>
                    <a:bodyPr/>
                    <a:lstStyle/>
                    <a:p>
                      <a:r>
                        <a:rPr lang="de-DE" sz="1100" kern="1200">
                          <a:solidFill>
                            <a:srgbClr val="003862"/>
                          </a:solidFill>
                          <a:latin typeface="+mn-lt"/>
                          <a:ea typeface="+mn-ea"/>
                          <a:cs typeface="+mn-cs"/>
                        </a:rPr>
                        <a:t>Budget Period</a:t>
                      </a:r>
                      <a:endParaRPr lang="de-DE" dirty="0"/>
                    </a:p>
                  </a:txBody>
                  <a:tcPr anchor="ctr"/>
                </a:tc>
                <a:tc>
                  <a:txBody>
                    <a:bodyPr/>
                    <a:lstStyle/>
                    <a:p>
                      <a:pPr algn="ct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913460016"/>
                  </a:ext>
                </a:extLst>
              </a:tr>
              <a:tr h="0">
                <a:tc rowSpan="1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3</a:t>
                      </a:r>
                    </a:p>
                  </a:txBody>
                  <a:tcPr anchor="ctr"/>
                </a:tc>
                <a:tc rowSpan="1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Detail Line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B</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3077919545"/>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C</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PO </a:t>
                      </a:r>
                      <a:r>
                        <a:rPr lang="de-DE" sz="1100" kern="1200" dirty="0" err="1">
                          <a:solidFill>
                            <a:srgbClr val="003862"/>
                          </a:solidFill>
                          <a:latin typeface="+mn-lt"/>
                          <a:ea typeface="+mn-ea"/>
                          <a:cs typeface="+mn-cs"/>
                        </a:rPr>
                        <a:t>line</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Number</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866287945"/>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D</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Service Description</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4024060362"/>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E</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err="1">
                          <a:solidFill>
                            <a:srgbClr val="003862"/>
                          </a:solidFill>
                          <a:latin typeface="+mn-lt"/>
                          <a:ea typeface="+mn-ea"/>
                          <a:cs typeface="+mn-cs"/>
                        </a:rPr>
                        <a:t>Coupa</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Worker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Assignment</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Id</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3655288061"/>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F</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External </a:t>
                      </a:r>
                      <a:r>
                        <a:rPr lang="de-DE" sz="1100" kern="1200" dirty="0" err="1">
                          <a:solidFill>
                            <a:srgbClr val="003862"/>
                          </a:solidFill>
                          <a:latin typeface="+mn-lt"/>
                          <a:ea typeface="+mn-ea"/>
                          <a:cs typeface="+mn-cs"/>
                        </a:rPr>
                        <a:t>Worker</a:t>
                      </a:r>
                      <a:r>
                        <a:rPr lang="de-DE" sz="1100" kern="1200" dirty="0">
                          <a:solidFill>
                            <a:srgbClr val="003862"/>
                          </a:solidFill>
                          <a:latin typeface="+mn-lt"/>
                          <a:ea typeface="+mn-ea"/>
                          <a:cs typeface="+mn-cs"/>
                        </a:rPr>
                        <a:t> </a:t>
                      </a:r>
                      <a:r>
                        <a:rPr lang="de-DE" sz="1100" kern="1200" dirty="0" err="1">
                          <a:solidFill>
                            <a:srgbClr val="003862"/>
                          </a:solidFill>
                          <a:latin typeface="+mn-lt"/>
                          <a:ea typeface="+mn-ea"/>
                          <a:cs typeface="+mn-cs"/>
                        </a:rPr>
                        <a:t>Assignment</a:t>
                      </a:r>
                      <a:r>
                        <a:rPr lang="de-DE" sz="1100" kern="1200" dirty="0">
                          <a:solidFill>
                            <a:srgbClr val="003862"/>
                          </a:solidFill>
                          <a:latin typeface="+mn-lt"/>
                          <a:ea typeface="+mn-ea"/>
                          <a:cs typeface="+mn-cs"/>
                        </a:rPr>
                        <a:t> Reference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1609921864"/>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G</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Rate Name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2206595048"/>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H</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Price</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1472167139"/>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I</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err="1">
                          <a:solidFill>
                            <a:srgbClr val="003862"/>
                          </a:solidFill>
                          <a:latin typeface="+mn-lt"/>
                          <a:ea typeface="+mn-ea"/>
                          <a:cs typeface="+mn-cs"/>
                        </a:rPr>
                        <a:t>Quantity</a:t>
                      </a:r>
                      <a:endParaRPr lang="de-DE" sz="1100" kern="1200" dirty="0">
                        <a:solidFill>
                          <a:srgbClr val="003862"/>
                        </a:solidFill>
                        <a:latin typeface="+mn-lt"/>
                        <a:ea typeface="+mn-ea"/>
                        <a:cs typeface="+mn-cs"/>
                      </a:endParaRP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Ja</a:t>
                      </a:r>
                    </a:p>
                  </a:txBody>
                  <a:tcPr anchor="ctr"/>
                </a:tc>
                <a:extLst>
                  <a:ext uri="{0D108BD9-81ED-4DB2-BD59-A6C34878D82A}">
                    <a16:rowId xmlns:a16="http://schemas.microsoft.com/office/drawing/2014/main" val="802242580"/>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J</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UOM</a:t>
                      </a:r>
                    </a:p>
                  </a:txBody>
                  <a:tcPr anchor="ct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extLst>
                  <a:ext uri="{0D108BD9-81ED-4DB2-BD59-A6C34878D82A}">
                    <a16:rowId xmlns:a16="http://schemas.microsoft.com/office/drawing/2014/main" val="515669947"/>
                  </a:ext>
                </a:extLst>
              </a:tr>
              <a:tr h="0">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vMerge="1">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tc>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r>
                        <a:rPr lang="de-DE" sz="1100" kern="1200">
                          <a:solidFill>
                            <a:srgbClr val="003862"/>
                          </a:solidFill>
                          <a:latin typeface="+mn-lt"/>
                          <a:ea typeface="+mn-ea"/>
                          <a:cs typeface="+mn-cs"/>
                        </a:rPr>
                        <a:t>K</a:t>
                      </a:r>
                      <a:endParaRPr lang="de-DE" sz="1100" kern="1200" dirty="0">
                        <a:solidFill>
                          <a:srgbClr val="003862"/>
                        </a:solidFill>
                        <a:latin typeface="+mn-lt"/>
                        <a:ea typeface="+mn-ea"/>
                        <a:cs typeface="+mn-cs"/>
                      </a:endParaRP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de-DE" sz="1100" kern="1200" dirty="0">
                          <a:solidFill>
                            <a:srgbClr val="003862"/>
                          </a:solidFill>
                          <a:latin typeface="+mn-lt"/>
                          <a:ea typeface="+mn-ea"/>
                          <a:cs typeface="+mn-cs"/>
                        </a:rPr>
                        <a:t>Week Start Date</a:t>
                      </a:r>
                    </a:p>
                  </a:txBody>
                  <a:tcPr anchor="ct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tc>
                <a:extLst>
                  <a:ext uri="{0D108BD9-81ED-4DB2-BD59-A6C34878D82A}">
                    <a16:rowId xmlns:a16="http://schemas.microsoft.com/office/drawing/2014/main" val="2356978424"/>
                  </a:ext>
                </a:extLst>
              </a:tr>
              <a:tr h="0">
                <a:tc vMerge="1">
                  <a:txBody>
                    <a:bodyPr/>
                    <a:lstStyle/>
                    <a:p>
                      <a:endParaRPr lang="de-DE" dirty="0"/>
                    </a:p>
                  </a:txBody>
                  <a:tcPr/>
                </a:tc>
                <a:tc vMerge="1">
                  <a:txBody>
                    <a:bodyPr/>
                    <a:lstStyle/>
                    <a:p>
                      <a:endParaRPr lang="de-DE" dirty="0"/>
                    </a:p>
                  </a:txBody>
                  <a:tcPr/>
                </a:tc>
                <a:tc>
                  <a:txBody>
                    <a:bodyPr/>
                    <a:lstStyle/>
                    <a:p>
                      <a:pPr algn="ctr"/>
                      <a:r>
                        <a:rPr lang="de-DE" sz="1100" kern="1200" dirty="0">
                          <a:solidFill>
                            <a:srgbClr val="003862"/>
                          </a:solidFill>
                          <a:latin typeface="+mn-lt"/>
                          <a:ea typeface="+mn-ea"/>
                          <a:cs typeface="+mn-cs"/>
                        </a:rPr>
                        <a:t>L - R</a:t>
                      </a:r>
                    </a:p>
                  </a:txBody>
                  <a:tcPr anchor="ctr"/>
                </a:tc>
                <a:tc>
                  <a:txBody>
                    <a:bodyPr/>
                    <a:lstStyle/>
                    <a:p>
                      <a:r>
                        <a:rPr lang="de-DE" sz="1100" kern="1200" dirty="0">
                          <a:solidFill>
                            <a:srgbClr val="003862"/>
                          </a:solidFill>
                          <a:latin typeface="+mn-lt"/>
                          <a:ea typeface="+mn-ea"/>
                          <a:cs typeface="+mn-cs"/>
                        </a:rPr>
                        <a:t>Day 1 – 7 Hours</a:t>
                      </a:r>
                    </a:p>
                  </a:txBody>
                  <a:tcPr anchor="ctr"/>
                </a:tc>
                <a:tc>
                  <a:txBody>
                    <a:bodyPr/>
                    <a:lstStyle/>
                    <a:p>
                      <a:endParaRPr lang="de-DE" dirty="0"/>
                    </a:p>
                  </a:txBody>
                  <a:tcPr/>
                </a:tc>
                <a:extLst>
                  <a:ext uri="{0D108BD9-81ED-4DB2-BD59-A6C34878D82A}">
                    <a16:rowId xmlns:a16="http://schemas.microsoft.com/office/drawing/2014/main" val="1571979476"/>
                  </a:ext>
                </a:extLst>
              </a:tr>
              <a:tr h="0">
                <a:tc gridSpan="5">
                  <a:txBody>
                    <a:bodyPr/>
                    <a:lstStyle/>
                    <a:p>
                      <a:r>
                        <a:rPr lang="de-DE" sz="1100" b="1" i="1" kern="1200" dirty="0">
                          <a:solidFill>
                            <a:srgbClr val="003862"/>
                          </a:solidFill>
                          <a:latin typeface="+mn-lt"/>
                          <a:ea typeface="+mn-ea"/>
                          <a:cs typeface="+mn-cs"/>
                        </a:rPr>
                        <a:t>Anmerkungen zur </a:t>
                      </a:r>
                      <a:r>
                        <a:rPr lang="de-DE" sz="1100" b="1" i="1" kern="1200" dirty="0" err="1">
                          <a:solidFill>
                            <a:srgbClr val="003862"/>
                          </a:solidFill>
                          <a:latin typeface="+mn-lt"/>
                          <a:ea typeface="+mn-ea"/>
                          <a:cs typeface="+mn-cs"/>
                        </a:rPr>
                        <a:t>Service Detail Line</a:t>
                      </a:r>
                      <a:r>
                        <a:rPr lang="de-DE" sz="1100" b="1" i="1" kern="1200" dirty="0">
                          <a:solidFill>
                            <a:srgbClr val="003862"/>
                          </a:solidFill>
                          <a:latin typeface="+mn-lt"/>
                          <a:ea typeface="+mn-ea"/>
                          <a:cs typeface="+mn-cs"/>
                        </a:rPr>
                        <a:t>:</a:t>
                      </a:r>
                    </a:p>
                    <a:p>
                      <a:pPr marL="171450" indent="-171450" rtl="0" fontAlgn="ctr">
                        <a:lnSpc>
                          <a:spcPct val="150000"/>
                        </a:lnSpc>
                        <a:buFont typeface="Arial" panose="020B0604020202020204" pitchFamily="34" charset="0"/>
                        <a:buChar char="•"/>
                      </a:pPr>
                      <a:r>
                        <a:rPr lang="de-DE" sz="1100" b="1" i="0" kern="1200" dirty="0">
                          <a:solidFill>
                            <a:srgbClr val="003862"/>
                          </a:solidFill>
                          <a:latin typeface="+mn-lt"/>
                          <a:ea typeface="+mn-ea"/>
                          <a:cs typeface="+mn-cs"/>
                        </a:rPr>
                        <a:t>Spalten E und F</a:t>
                      </a:r>
                      <a:r>
                        <a:rPr lang="de-DE" sz="1100" i="0" kern="1200" dirty="0">
                          <a:solidFill>
                            <a:srgbClr val="003862"/>
                          </a:solidFill>
                          <a:latin typeface="+mn-lt"/>
                          <a:ea typeface="+mn-ea"/>
                          <a:cs typeface="+mn-cs"/>
                        </a:rPr>
                        <a:t>: </a:t>
                      </a:r>
                      <a:r>
                        <a:rPr lang="de-DE" sz="1100" i="0" kern="1200" dirty="0" err="1">
                          <a:solidFill>
                            <a:srgbClr val="003862"/>
                          </a:solidFill>
                          <a:latin typeface="+mn-lt"/>
                          <a:ea typeface="+mn-ea"/>
                          <a:cs typeface="+mn-cs"/>
                        </a:rPr>
                        <a:t>Um ein Worker Assignment anzugeben, geben Sie entweder eine gültige Coupa Worker Assignment-# (in Spalte E) oder eine External Worker Assignment Reference (in Spalte F) ein.</a:t>
                      </a:r>
                    </a:p>
                    <a:p>
                      <a:pPr marL="171450" indent="-171450" rtl="0" fontAlgn="ctr">
                        <a:lnSpc>
                          <a:spcPct val="150000"/>
                        </a:lnSpc>
                        <a:buFont typeface="Arial" panose="020B0604020202020204" pitchFamily="34" charset="0"/>
                        <a:buChar char="•"/>
                      </a:pPr>
                      <a:r>
                        <a:rPr lang="de-DE" sz="1100" b="1" i="0" kern="1200" dirty="0" err="1">
                          <a:solidFill>
                            <a:srgbClr val="003862"/>
                          </a:solidFill>
                          <a:latin typeface="+mn-lt"/>
                          <a:ea typeface="+mn-ea"/>
                          <a:cs typeface="+mn-cs"/>
                        </a:rPr>
                        <a:t>Spalte</a:t>
                      </a:r>
                      <a:r>
                        <a:rPr lang="de-DE" sz="1100" b="1" i="0" kern="1200" dirty="0">
                          <a:solidFill>
                            <a:srgbClr val="003862"/>
                          </a:solidFill>
                          <a:latin typeface="+mn-lt"/>
                          <a:ea typeface="+mn-ea"/>
                          <a:cs typeface="+mn-cs"/>
                        </a:rPr>
                        <a:t> I</a:t>
                      </a:r>
                      <a:r>
                        <a:rPr lang="de-DE" sz="1100" i="0" kern="1200" dirty="0">
                          <a:solidFill>
                            <a:srgbClr val="003862"/>
                          </a:solidFill>
                          <a:latin typeface="+mn-lt"/>
                          <a:ea typeface="+mn-ea"/>
                          <a:cs typeface="+mn-cs"/>
                        </a:rPr>
                        <a:t>: </a:t>
                      </a:r>
                      <a:r>
                        <a:rPr lang="de-DE" sz="1100" i="1" kern="1200" dirty="0" err="1">
                          <a:solidFill>
                            <a:srgbClr val="003862"/>
                          </a:solidFill>
                          <a:latin typeface="+mn-lt"/>
                          <a:ea typeface="+mn-ea"/>
                          <a:cs typeface="+mn-cs"/>
                        </a:rPr>
                        <a:t>Quantity ist erforderlich, wenn ein mengenbasierter Tarif angegeben ist. Bei ressourcenbasierten Bestellpositionen werden die Mengen in den Spalten L bis R eingegeben. Spalte K (Wochenanfangsdatum) ist erforderlich. </a:t>
                      </a:r>
                    </a:p>
                    <a:p>
                      <a:pPr marL="171450" indent="-171450" rtl="0" fontAlgn="ctr">
                        <a:lnSpc>
                          <a:spcPct val="150000"/>
                        </a:lnSpc>
                        <a:buFont typeface="Arial" panose="020B0604020202020204" pitchFamily="34" charset="0"/>
                        <a:buChar char="•"/>
                      </a:pPr>
                      <a:r>
                        <a:rPr lang="de-DE" sz="1100" b="1" i="0" kern="1200" dirty="0">
                          <a:solidFill>
                            <a:srgbClr val="003862"/>
                          </a:solidFill>
                          <a:latin typeface="+mn-lt"/>
                          <a:ea typeface="+mn-ea"/>
                          <a:cs typeface="+mn-cs"/>
                        </a:rPr>
                        <a:t>Spalten H und J</a:t>
                      </a:r>
                      <a:r>
                        <a:rPr lang="de-DE" sz="1100" i="0" kern="1200" dirty="0">
                          <a:solidFill>
                            <a:srgbClr val="003862"/>
                          </a:solidFill>
                          <a:latin typeface="+mn-lt"/>
                          <a:ea typeface="+mn-ea"/>
                          <a:cs typeface="+mn-cs"/>
                        </a:rPr>
                        <a:t>: </a:t>
                      </a:r>
                      <a:r>
                        <a:rPr lang="de-DE" sz="1100" i="1" kern="1200" dirty="0">
                          <a:solidFill>
                            <a:srgbClr val="003862"/>
                          </a:solidFill>
                          <a:latin typeface="+mn-lt"/>
                          <a:ea typeface="+mn-ea"/>
                          <a:cs typeface="+mn-cs"/>
                        </a:rPr>
                        <a:t>Price und UoM sind erforderlich, wenn Sie keinen Tarif angeben, der der PO-Position in Spalte G zugewiesen wurde.</a:t>
                      </a:r>
                    </a:p>
                  </a:txBody>
                  <a:tcPr anchor="ctr"/>
                </a:tc>
                <a:tc hMerge="1">
                  <a:txBody>
                    <a:bodyPr/>
                    <a:lstStyle/>
                    <a:p>
                      <a:pPr marL="0" marR="0" lvl="0" indent="0" algn="ctr" defTabSz="514350" rtl="0" eaLnBrk="1" fontAlgn="auto" latinLnBrk="0" hangingPunct="1">
                        <a:lnSpc>
                          <a:spcPct val="100000"/>
                        </a:lnSpc>
                        <a:spcBef>
                          <a:spcPts val="0"/>
                        </a:spcBef>
                        <a:spcAft>
                          <a:spcPts val="0"/>
                        </a:spcAft>
                        <a:buClrTx/>
                        <a:buSzTx/>
                        <a:buFontTx/>
                        <a:buNone/>
                        <a:tabLst/>
                        <a:defRPr/>
                      </a:pPr>
                      <a:endParaRPr lang="de-DE" sz="1100" kern="1200" dirty="0">
                        <a:solidFill>
                          <a:srgbClr val="003862"/>
                        </a:solidFill>
                        <a:latin typeface="+mn-lt"/>
                        <a:ea typeface="+mn-ea"/>
                        <a:cs typeface="+mn-cs"/>
                      </a:endParaRPr>
                    </a:p>
                  </a:txBody>
                  <a:tcPr anchor="ctr"/>
                </a:tc>
                <a:tc hMerge="1">
                  <a:txBody>
                    <a:bodyPr/>
                    <a:lstStyle/>
                    <a:p>
                      <a:pPr algn="ctr"/>
                      <a:endParaRPr lang="de-DE" sz="1100" kern="1200" dirty="0">
                        <a:solidFill>
                          <a:srgbClr val="003862"/>
                        </a:solidFill>
                        <a:latin typeface="+mn-lt"/>
                        <a:ea typeface="+mn-ea"/>
                        <a:cs typeface="+mn-cs"/>
                      </a:endParaRPr>
                    </a:p>
                  </a:txBody>
                  <a:tcPr anchor="ctr"/>
                </a:tc>
                <a:tc hMerge="1">
                  <a:txBody>
                    <a:bodyPr/>
                    <a:lstStyle/>
                    <a:p>
                      <a:endParaRPr lang="de-DE" sz="1100" kern="1200" dirty="0">
                        <a:solidFill>
                          <a:srgbClr val="003862"/>
                        </a:solidFill>
                        <a:latin typeface="+mn-lt"/>
                        <a:ea typeface="+mn-ea"/>
                        <a:cs typeface="+mn-cs"/>
                      </a:endParaRPr>
                    </a:p>
                  </a:txBody>
                  <a:tcPr anchor="ctr"/>
                </a:tc>
                <a:tc hMerge="1">
                  <a:txBody>
                    <a:bodyPr/>
                    <a:lstStyle/>
                    <a:p>
                      <a:endParaRPr lang="de-DE" dirty="0"/>
                    </a:p>
                  </a:txBody>
                  <a:tcPr/>
                </a:tc>
                <a:extLst>
                  <a:ext uri="{0D108BD9-81ED-4DB2-BD59-A6C34878D82A}">
                    <a16:rowId xmlns:a16="http://schemas.microsoft.com/office/drawing/2014/main" val="250636800"/>
                  </a:ext>
                </a:extLst>
              </a:tr>
            </a:tbl>
          </a:graphicData>
        </a:graphic>
      </p:graphicFrame>
    </p:spTree>
    <p:custDataLst>
      <p:tags r:id="rId1"/>
    </p:custDataLst>
    <p:extLst>
      <p:ext uri="{BB962C8B-B14F-4D97-AF65-F5344CB8AC3E}">
        <p14:creationId xmlns:p14="http://schemas.microsoft.com/office/powerpoint/2010/main" val="3893271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8AEA63-E264-1531-A196-918034C31775}"/>
              </a:ext>
            </a:extLst>
          </p:cNvPr>
          <p:cNvPicPr>
            <a:picLocks noChangeAspect="1"/>
          </p:cNvPicPr>
          <p:nvPr/>
        </p:nvPicPr>
        <p:blipFill>
          <a:blip r:embed="rId2"/>
          <a:stretch>
            <a:fillRect/>
          </a:stretch>
        </p:blipFill>
        <p:spPr>
          <a:xfrm>
            <a:off x="75873" y="1955089"/>
            <a:ext cx="6706254" cy="1715211"/>
          </a:xfrm>
          <a:prstGeom prst="rect">
            <a:avLst/>
          </a:prstGeom>
        </p:spPr>
      </p:pic>
      <p:sp>
        <p:nvSpPr>
          <p:cNvPr id="4" name="TextBox 3">
            <a:extLst>
              <a:ext uri="{FF2B5EF4-FFF2-40B4-BE49-F238E27FC236}">
                <a16:creationId xmlns:a16="http://schemas.microsoft.com/office/drawing/2014/main" id="{D83BF742-628D-658B-8310-F995A10280FA}"/>
              </a:ext>
            </a:extLst>
          </p:cNvPr>
          <p:cNvSpPr txBox="1"/>
          <p:nvPr/>
        </p:nvSpPr>
        <p:spPr>
          <a:xfrm>
            <a:off x="182389" y="1542176"/>
            <a:ext cx="6395235" cy="184666"/>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Nachfolgend finden Sie die zuvor auf Folie 4 beschriebene Vorlage. Rot markierte Felder sind Pflichtfelder.</a:t>
            </a:r>
          </a:p>
        </p:txBody>
      </p:sp>
      <p:pic>
        <p:nvPicPr>
          <p:cNvPr id="6" name="Picture 5">
            <a:extLst>
              <a:ext uri="{FF2B5EF4-FFF2-40B4-BE49-F238E27FC236}">
                <a16:creationId xmlns:a16="http://schemas.microsoft.com/office/drawing/2014/main" id="{8045D499-6F6D-BA53-5CDF-F9ED60706C4A}"/>
              </a:ext>
            </a:extLst>
          </p:cNvPr>
          <p:cNvPicPr>
            <a:picLocks noChangeAspect="1"/>
          </p:cNvPicPr>
          <p:nvPr/>
        </p:nvPicPr>
        <p:blipFill>
          <a:blip r:embed="rId3"/>
          <a:stretch>
            <a:fillRect/>
          </a:stretch>
        </p:blipFill>
        <p:spPr>
          <a:xfrm>
            <a:off x="75873" y="6490172"/>
            <a:ext cx="6706254" cy="2260724"/>
          </a:xfrm>
          <a:prstGeom prst="rect">
            <a:avLst/>
          </a:prstGeom>
        </p:spPr>
      </p:pic>
      <p:sp>
        <p:nvSpPr>
          <p:cNvPr id="7" name="TextBox 6">
            <a:extLst>
              <a:ext uri="{FF2B5EF4-FFF2-40B4-BE49-F238E27FC236}">
                <a16:creationId xmlns:a16="http://schemas.microsoft.com/office/drawing/2014/main" id="{EDAFD4DE-72AC-9D96-9D9A-E3CC88E4B291}"/>
              </a:ext>
            </a:extLst>
          </p:cNvPr>
          <p:cNvSpPr txBox="1"/>
          <p:nvPr/>
        </p:nvSpPr>
        <p:spPr>
          <a:xfrm>
            <a:off x="182388" y="3759314"/>
            <a:ext cx="6395235" cy="2954655"/>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Außerdem finden Sie ein Beispiel für eine ausgefüllte Vorlage für 2 Bestellungen (eine mit zwei Positionen und eine mit einer einzigen Position) unter Verwendung der Massen-Upload-Funktion.</a:t>
            </a:r>
          </a:p>
          <a:p>
            <a:endParaRPr lang="de-DE" sz="1200" dirty="0">
              <a:solidFill>
                <a:srgbClr val="003862"/>
              </a:solidFill>
              <a:latin typeface="Arial" panose="020B0604020202020204" pitchFamily="34" charset="0"/>
              <a:cs typeface="Arial" panose="020B0604020202020204" pitchFamily="34" charset="0"/>
            </a:endParaRPr>
          </a:p>
          <a:p>
            <a:r>
              <a:rPr lang="de-DE" sz="1200" dirty="0">
                <a:solidFill>
                  <a:srgbClr val="003862"/>
                </a:solidFill>
                <a:latin typeface="Arial" panose="020B0604020202020204" pitchFamily="34" charset="0"/>
                <a:cs typeface="Arial" panose="020B0604020202020204" pitchFamily="34" charset="0"/>
              </a:rPr>
              <a:t>Für jede Bestellung müssen Sie die nächsten Zeilen mit derselben Header-Vorlage ausfüllen und dabei nur die erforderlichen Informationen eingeben. Dieselbe Regel gilt, wenn eine Bestellung mehrere Positionen hat.</a:t>
            </a:r>
          </a:p>
          <a:p>
            <a:endParaRPr lang="de-DE" sz="1200" dirty="0">
              <a:solidFill>
                <a:srgbClr val="003862"/>
              </a:solidFill>
              <a:latin typeface="Arial" panose="020B0604020202020204" pitchFamily="34" charset="0"/>
              <a:cs typeface="Arial" panose="020B0604020202020204" pitchFamily="34" charset="0"/>
            </a:endParaRPr>
          </a:p>
          <a:p>
            <a:r>
              <a:rPr lang="de-DE" sz="1200" dirty="0">
                <a:solidFill>
                  <a:srgbClr val="003862"/>
                </a:solidFill>
                <a:latin typeface="Arial" panose="020B0604020202020204" pitchFamily="34" charset="0"/>
                <a:cs typeface="Arial" panose="020B0604020202020204" pitchFamily="34" charset="0"/>
              </a:rPr>
              <a:t>Um sicherzustellen, dass die Vorlage korrekt ausgefüllt wird, haben wir die Felder anhand der Header-Zeilen farblich gekennzeichnet:</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Service Sheet Header Fields – grün markiert</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Service Line Fields – lila markiert</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Service Detail Line Fields – blau markiert</a:t>
            </a:r>
          </a:p>
          <a:p>
            <a:pPr marL="171450" indent="-171450">
              <a:buFont typeface="Arial" panose="020B0604020202020204" pitchFamily="34" charset="0"/>
              <a:buChar char="•"/>
            </a:pPr>
            <a:endParaRPr lang="de-DE" sz="1200" dirty="0">
              <a:solidFill>
                <a:srgbClr val="003862"/>
              </a:solidFill>
              <a:latin typeface="Arial" panose="020B0604020202020204" pitchFamily="34" charset="0"/>
              <a:cs typeface="Arial" panose="020B0604020202020204" pitchFamily="34" charset="0"/>
            </a:endParaRPr>
          </a:p>
          <a:p>
            <a:r>
              <a:rPr lang="de-DE" sz="1200" dirty="0">
                <a:solidFill>
                  <a:srgbClr val="003862"/>
                </a:solidFill>
                <a:latin typeface="Arial" panose="020B0604020202020204" pitchFamily="34" charset="0"/>
                <a:cs typeface="Arial" panose="020B0604020202020204" pitchFamily="34" charset="0"/>
              </a:rPr>
              <a:t>Für jede zusätzliche Position, die Sie der Vorlage hinzufügen möchten, muss der gelbe Abschnitt kopiert werden.</a:t>
            </a:r>
          </a:p>
        </p:txBody>
      </p:sp>
      <p:sp>
        <p:nvSpPr>
          <p:cNvPr id="8" name="Rectangle 7">
            <a:extLst>
              <a:ext uri="{FF2B5EF4-FFF2-40B4-BE49-F238E27FC236}">
                <a16:creationId xmlns:a16="http://schemas.microsoft.com/office/drawing/2014/main" id="{11500C1C-AFE8-D17E-6213-767AFA183F06}"/>
              </a:ext>
            </a:extLst>
          </p:cNvPr>
          <p:cNvSpPr/>
          <p:nvPr/>
        </p:nvSpPr>
        <p:spPr>
          <a:xfrm>
            <a:off x="306605" y="6718073"/>
            <a:ext cx="6475522"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9" name="Rectangle 8">
            <a:extLst>
              <a:ext uri="{FF2B5EF4-FFF2-40B4-BE49-F238E27FC236}">
                <a16:creationId xmlns:a16="http://schemas.microsoft.com/office/drawing/2014/main" id="{43CE9CEB-0B97-9448-2E0B-65C688550A66}"/>
              </a:ext>
            </a:extLst>
          </p:cNvPr>
          <p:cNvSpPr/>
          <p:nvPr/>
        </p:nvSpPr>
        <p:spPr>
          <a:xfrm>
            <a:off x="1589304" y="7213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Rectangle 9">
            <a:extLst>
              <a:ext uri="{FF2B5EF4-FFF2-40B4-BE49-F238E27FC236}">
                <a16:creationId xmlns:a16="http://schemas.microsoft.com/office/drawing/2014/main" id="{C616307C-66B7-6746-3A93-912912D0D6F3}"/>
              </a:ext>
            </a:extLst>
          </p:cNvPr>
          <p:cNvSpPr/>
          <p:nvPr/>
        </p:nvSpPr>
        <p:spPr>
          <a:xfrm>
            <a:off x="1589304" y="7721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1" name="Rectangle 10">
            <a:extLst>
              <a:ext uri="{FF2B5EF4-FFF2-40B4-BE49-F238E27FC236}">
                <a16:creationId xmlns:a16="http://schemas.microsoft.com/office/drawing/2014/main" id="{A7F9A19F-E329-41D5-42A2-88D684FE8061}"/>
              </a:ext>
            </a:extLst>
          </p:cNvPr>
          <p:cNvSpPr/>
          <p:nvPr/>
        </p:nvSpPr>
        <p:spPr>
          <a:xfrm>
            <a:off x="1589304" y="8229373"/>
            <a:ext cx="1979395" cy="144000"/>
          </a:xfrm>
          <a:prstGeom prst="rect">
            <a:avLst/>
          </a:prstGeom>
          <a:noFill/>
          <a:ln w="28575" cap="flat" cmpd="sng" algn="ctr">
            <a:solidFill>
              <a:srgbClr val="00B05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Rectangle 11">
            <a:extLst>
              <a:ext uri="{FF2B5EF4-FFF2-40B4-BE49-F238E27FC236}">
                <a16:creationId xmlns:a16="http://schemas.microsoft.com/office/drawing/2014/main" id="{F7F582BB-622F-0F2C-1B8A-203E0DCF941B}"/>
              </a:ext>
            </a:extLst>
          </p:cNvPr>
          <p:cNvSpPr/>
          <p:nvPr/>
        </p:nvSpPr>
        <p:spPr>
          <a:xfrm>
            <a:off x="306605" y="6877820"/>
            <a:ext cx="5281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3" name="Rectangle 12">
            <a:extLst>
              <a:ext uri="{FF2B5EF4-FFF2-40B4-BE49-F238E27FC236}">
                <a16:creationId xmlns:a16="http://schemas.microsoft.com/office/drawing/2014/main" id="{DF8D11C3-4F73-B550-CF90-FA029B54F7E0}"/>
              </a:ext>
            </a:extLst>
          </p:cNvPr>
          <p:cNvSpPr/>
          <p:nvPr/>
        </p:nvSpPr>
        <p:spPr>
          <a:xfrm>
            <a:off x="1589304" y="7389893"/>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4" name="Rectangle 13">
            <a:extLst>
              <a:ext uri="{FF2B5EF4-FFF2-40B4-BE49-F238E27FC236}">
                <a16:creationId xmlns:a16="http://schemas.microsoft.com/office/drawing/2014/main" id="{9EEDD922-F96B-3828-A8AE-48ADC9903595}"/>
              </a:ext>
            </a:extLst>
          </p:cNvPr>
          <p:cNvSpPr/>
          <p:nvPr/>
        </p:nvSpPr>
        <p:spPr>
          <a:xfrm>
            <a:off x="1589304" y="7897893"/>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5" name="Rectangle 14">
            <a:extLst>
              <a:ext uri="{FF2B5EF4-FFF2-40B4-BE49-F238E27FC236}">
                <a16:creationId xmlns:a16="http://schemas.microsoft.com/office/drawing/2014/main" id="{0B473EE3-E78C-F5A2-66A3-73E5E29F7747}"/>
              </a:ext>
            </a:extLst>
          </p:cNvPr>
          <p:cNvSpPr/>
          <p:nvPr/>
        </p:nvSpPr>
        <p:spPr>
          <a:xfrm>
            <a:off x="1589304" y="8399082"/>
            <a:ext cx="1979395" cy="144000"/>
          </a:xfrm>
          <a:prstGeom prst="rect">
            <a:avLst/>
          </a:prstGeom>
          <a:noFill/>
          <a:ln w="28575" cap="flat" cmpd="sng" algn="ctr">
            <a:solidFill>
              <a:srgbClr val="7030A0"/>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6" name="Rectangle 15">
            <a:extLst>
              <a:ext uri="{FF2B5EF4-FFF2-40B4-BE49-F238E27FC236}">
                <a16:creationId xmlns:a16="http://schemas.microsoft.com/office/drawing/2014/main" id="{B34048A6-E48C-EFA3-E861-9E2074C9A6C8}"/>
              </a:ext>
            </a:extLst>
          </p:cNvPr>
          <p:cNvSpPr/>
          <p:nvPr/>
        </p:nvSpPr>
        <p:spPr>
          <a:xfrm>
            <a:off x="1589304" y="7554993"/>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7" name="Rectangle 16">
            <a:extLst>
              <a:ext uri="{FF2B5EF4-FFF2-40B4-BE49-F238E27FC236}">
                <a16:creationId xmlns:a16="http://schemas.microsoft.com/office/drawing/2014/main" id="{9B1F5E86-BC41-8C57-5116-0834E0AFA67E}"/>
              </a:ext>
            </a:extLst>
          </p:cNvPr>
          <p:cNvSpPr/>
          <p:nvPr/>
        </p:nvSpPr>
        <p:spPr>
          <a:xfrm>
            <a:off x="1589303" y="8063297"/>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8" name="Rectangle 17">
            <a:extLst>
              <a:ext uri="{FF2B5EF4-FFF2-40B4-BE49-F238E27FC236}">
                <a16:creationId xmlns:a16="http://schemas.microsoft.com/office/drawing/2014/main" id="{E8BC7E34-8214-E000-2E07-75E468066327}"/>
              </a:ext>
            </a:extLst>
          </p:cNvPr>
          <p:cNvSpPr/>
          <p:nvPr/>
        </p:nvSpPr>
        <p:spPr>
          <a:xfrm>
            <a:off x="1589303" y="8570745"/>
            <a:ext cx="5192823"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9" name="Rectangle 18">
            <a:extLst>
              <a:ext uri="{FF2B5EF4-FFF2-40B4-BE49-F238E27FC236}">
                <a16:creationId xmlns:a16="http://schemas.microsoft.com/office/drawing/2014/main" id="{37F18358-4A80-2255-DAC3-9AE85C9AC14B}"/>
              </a:ext>
            </a:extLst>
          </p:cNvPr>
          <p:cNvSpPr/>
          <p:nvPr/>
        </p:nvSpPr>
        <p:spPr>
          <a:xfrm>
            <a:off x="306605" y="7059997"/>
            <a:ext cx="6475521" cy="140671"/>
          </a:xfrm>
          <a:prstGeom prst="rect">
            <a:avLst/>
          </a:prstGeom>
          <a:noFill/>
          <a:ln w="28575" cap="flat" cmpd="sng" algn="ctr">
            <a:solidFill>
              <a:schemeClr val="accent1">
                <a:lumMod val="50000"/>
                <a:lumOff val="50000"/>
              </a:schemeClr>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0" name="Rectangle 19">
            <a:extLst>
              <a:ext uri="{FF2B5EF4-FFF2-40B4-BE49-F238E27FC236}">
                <a16:creationId xmlns:a16="http://schemas.microsoft.com/office/drawing/2014/main" id="{E23BA3AE-97DC-F9C1-032C-39D82A8852CD}"/>
              </a:ext>
            </a:extLst>
          </p:cNvPr>
          <p:cNvSpPr/>
          <p:nvPr/>
        </p:nvSpPr>
        <p:spPr>
          <a:xfrm>
            <a:off x="306605" y="7226073"/>
            <a:ext cx="1260000" cy="48381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1" name="TextBox 20">
            <a:extLst>
              <a:ext uri="{FF2B5EF4-FFF2-40B4-BE49-F238E27FC236}">
                <a16:creationId xmlns:a16="http://schemas.microsoft.com/office/drawing/2014/main" id="{3DD4EDDC-BE80-1F23-8F75-F2E1305EEE36}"/>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Service Entry Sheet – Vorlage</a:t>
            </a:r>
          </a:p>
        </p:txBody>
      </p:sp>
    </p:spTree>
    <p:extLst>
      <p:ext uri="{BB962C8B-B14F-4D97-AF65-F5344CB8AC3E}">
        <p14:creationId xmlns:p14="http://schemas.microsoft.com/office/powerpoint/2010/main" val="422838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F0154A-A61B-C00A-7F9D-A66BA4551160}"/>
              </a:ext>
            </a:extLst>
          </p:cNvPr>
          <p:cNvPicPr>
            <a:picLocks noChangeAspect="1"/>
          </p:cNvPicPr>
          <p:nvPr/>
        </p:nvPicPr>
        <p:blipFill>
          <a:blip r:embed="rId2"/>
          <a:stretch>
            <a:fillRect/>
          </a:stretch>
        </p:blipFill>
        <p:spPr>
          <a:xfrm>
            <a:off x="901700" y="4648200"/>
            <a:ext cx="5054600" cy="1719704"/>
          </a:xfrm>
          <a:prstGeom prst="rect">
            <a:avLst/>
          </a:prstGeom>
          <a:ln>
            <a:solidFill>
              <a:srgbClr val="003862"/>
            </a:solidFill>
          </a:ln>
        </p:spPr>
      </p:pic>
      <p:pic>
        <p:nvPicPr>
          <p:cNvPr id="7" name="Picture 6">
            <a:extLst>
              <a:ext uri="{FF2B5EF4-FFF2-40B4-BE49-F238E27FC236}">
                <a16:creationId xmlns:a16="http://schemas.microsoft.com/office/drawing/2014/main" id="{C51D7FAB-671D-3BB0-16E8-1D8141281904}"/>
              </a:ext>
            </a:extLst>
          </p:cNvPr>
          <p:cNvPicPr>
            <a:picLocks noChangeAspect="1"/>
          </p:cNvPicPr>
          <p:nvPr/>
        </p:nvPicPr>
        <p:blipFill>
          <a:blip r:embed="rId3"/>
          <a:stretch>
            <a:fillRect/>
          </a:stretch>
        </p:blipFill>
        <p:spPr>
          <a:xfrm>
            <a:off x="901700" y="7132848"/>
            <a:ext cx="5054600" cy="1609838"/>
          </a:xfrm>
          <a:prstGeom prst="rect">
            <a:avLst/>
          </a:prstGeom>
          <a:ln>
            <a:solidFill>
              <a:srgbClr val="003862"/>
            </a:solidFill>
          </a:ln>
        </p:spPr>
      </p:pic>
      <p:pic>
        <p:nvPicPr>
          <p:cNvPr id="8" name="Picture 7">
            <a:extLst>
              <a:ext uri="{FF2B5EF4-FFF2-40B4-BE49-F238E27FC236}">
                <a16:creationId xmlns:a16="http://schemas.microsoft.com/office/drawing/2014/main" id="{C48DE877-158B-49F4-7FE4-C25A617CDF8A}"/>
              </a:ext>
            </a:extLst>
          </p:cNvPr>
          <p:cNvPicPr>
            <a:picLocks noChangeAspect="1"/>
          </p:cNvPicPr>
          <p:nvPr/>
        </p:nvPicPr>
        <p:blipFill>
          <a:blip r:embed="rId4"/>
          <a:stretch>
            <a:fillRect/>
          </a:stretch>
        </p:blipFill>
        <p:spPr>
          <a:xfrm>
            <a:off x="547227" y="1870245"/>
            <a:ext cx="5633935" cy="2301544"/>
          </a:xfrm>
          <a:prstGeom prst="rect">
            <a:avLst/>
          </a:prstGeom>
          <a:ln w="6350">
            <a:solidFill>
              <a:srgbClr val="003862"/>
            </a:solidFill>
          </a:ln>
        </p:spPr>
      </p:pic>
      <p:sp>
        <p:nvSpPr>
          <p:cNvPr id="9" name="Rectangle 8">
            <a:extLst>
              <a:ext uri="{FF2B5EF4-FFF2-40B4-BE49-F238E27FC236}">
                <a16:creationId xmlns:a16="http://schemas.microsoft.com/office/drawing/2014/main" id="{94B67CFA-D3E0-3AB0-2233-EA78815D23EB}"/>
              </a:ext>
            </a:extLst>
          </p:cNvPr>
          <p:cNvSpPr/>
          <p:nvPr/>
        </p:nvSpPr>
        <p:spPr>
          <a:xfrm>
            <a:off x="848405" y="3350326"/>
            <a:ext cx="1208995" cy="27432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0" name="Oval 9">
            <a:extLst>
              <a:ext uri="{FF2B5EF4-FFF2-40B4-BE49-F238E27FC236}">
                <a16:creationId xmlns:a16="http://schemas.microsoft.com/office/drawing/2014/main" id="{09070C00-20D0-AF5D-48E3-AF86443E7C07}"/>
              </a:ext>
            </a:extLst>
          </p:cNvPr>
          <p:cNvSpPr/>
          <p:nvPr/>
        </p:nvSpPr>
        <p:spPr>
          <a:xfrm>
            <a:off x="676838" y="3168555"/>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7</a:t>
            </a:r>
          </a:p>
        </p:txBody>
      </p:sp>
      <p:sp>
        <p:nvSpPr>
          <p:cNvPr id="11" name="TextBox 10">
            <a:extLst>
              <a:ext uri="{FF2B5EF4-FFF2-40B4-BE49-F238E27FC236}">
                <a16:creationId xmlns:a16="http://schemas.microsoft.com/office/drawing/2014/main" id="{B904731F-AEA9-C7A7-C3C0-589C30EFE485}"/>
              </a:ext>
            </a:extLst>
          </p:cNvPr>
          <p:cNvSpPr txBox="1"/>
          <p:nvPr/>
        </p:nvSpPr>
        <p:spPr>
          <a:xfrm>
            <a:off x="231382" y="1342630"/>
            <a:ext cx="6395235" cy="369332"/>
          </a:xfrm>
          <a:prstGeom prst="rect">
            <a:avLst/>
          </a:prstGeom>
          <a:noFill/>
        </p:spPr>
        <p:txBody>
          <a:bodyPr wrap="square" lIns="0" tIns="0" rIns="0" bIns="0" rtlCol="0">
            <a:spAutoFit/>
          </a:bodyPr>
          <a:lstStyle/>
          <a:p>
            <a:pPr marL="228600" indent="-228600">
              <a:buFont typeface="+mj-lt"/>
              <a:buAutoNum type="arabicPeriod" startAt="7"/>
            </a:pPr>
            <a:r>
              <a:rPr lang="de-DE" sz="1200" dirty="0">
                <a:solidFill>
                  <a:srgbClr val="003862"/>
                </a:solidFill>
                <a:latin typeface="Arial" panose="020B0604020202020204" pitchFamily="34" charset="0"/>
                <a:cs typeface="Arial" panose="020B0604020202020204" pitchFamily="34" charset="0"/>
              </a:rPr>
              <a:t>Sobald Sie die Vorlage fertiggestellt und gespeichert haben, können Sie sie hochladen, indem Sie auf „Choose file“ klicken, Ihre Datei auswählen und auf „Start Upload“ klicken.</a:t>
            </a:r>
          </a:p>
        </p:txBody>
      </p:sp>
      <p:sp>
        <p:nvSpPr>
          <p:cNvPr id="12" name="TextBox 11">
            <a:extLst>
              <a:ext uri="{FF2B5EF4-FFF2-40B4-BE49-F238E27FC236}">
                <a16:creationId xmlns:a16="http://schemas.microsoft.com/office/drawing/2014/main" id="{E1931775-2142-64AC-965B-F40A366A80D7}"/>
              </a:ext>
            </a:extLst>
          </p:cNvPr>
          <p:cNvSpPr txBox="1"/>
          <p:nvPr/>
        </p:nvSpPr>
        <p:spPr>
          <a:xfrm>
            <a:off x="231381" y="4330072"/>
            <a:ext cx="6395235" cy="184666"/>
          </a:xfrm>
          <a:prstGeom prst="rect">
            <a:avLst/>
          </a:prstGeom>
          <a:noFill/>
        </p:spPr>
        <p:txBody>
          <a:bodyPr wrap="square" lIns="0" tIns="0" rIns="0" bIns="0" rtlCol="0">
            <a:spAutoFit/>
          </a:bodyPr>
          <a:lstStyle/>
          <a:p>
            <a:pPr marL="228600" indent="-228600">
              <a:buFont typeface="+mj-lt"/>
              <a:buAutoNum type="arabicPeriod" startAt="8"/>
            </a:pPr>
            <a:r>
              <a:rPr lang="de-DE" sz="1200" dirty="0">
                <a:solidFill>
                  <a:srgbClr val="003862"/>
                </a:solidFill>
                <a:latin typeface="Arial" panose="020B0604020202020204" pitchFamily="34" charset="0"/>
                <a:cs typeface="Arial" panose="020B0604020202020204" pitchFamily="34" charset="0"/>
              </a:rPr>
              <a:t>Coupa zeigt Ihnen den Fortschritt der hochgeladenen Zeilen an.</a:t>
            </a:r>
          </a:p>
        </p:txBody>
      </p:sp>
      <p:sp>
        <p:nvSpPr>
          <p:cNvPr id="13" name="TextBox 12">
            <a:extLst>
              <a:ext uri="{FF2B5EF4-FFF2-40B4-BE49-F238E27FC236}">
                <a16:creationId xmlns:a16="http://schemas.microsoft.com/office/drawing/2014/main" id="{EED8A024-07AA-7203-8960-B5CCDF00159D}"/>
              </a:ext>
            </a:extLst>
          </p:cNvPr>
          <p:cNvSpPr txBox="1"/>
          <p:nvPr/>
        </p:nvSpPr>
        <p:spPr>
          <a:xfrm>
            <a:off x="231380" y="6659741"/>
            <a:ext cx="6395235" cy="369332"/>
          </a:xfrm>
          <a:prstGeom prst="rect">
            <a:avLst/>
          </a:prstGeom>
          <a:noFill/>
        </p:spPr>
        <p:txBody>
          <a:bodyPr wrap="square" lIns="0" tIns="0" rIns="0" bIns="0" rtlCol="0">
            <a:spAutoFit/>
          </a:bodyPr>
          <a:lstStyle/>
          <a:p>
            <a:pPr marL="228600" indent="-228600">
              <a:buFont typeface="+mj-lt"/>
              <a:buAutoNum type="arabicPeriod" startAt="9"/>
            </a:pPr>
            <a:r>
              <a:rPr lang="de-DE" sz="1200" dirty="0">
                <a:solidFill>
                  <a:srgbClr val="003862"/>
                </a:solidFill>
                <a:latin typeface="Arial" panose="020B0604020202020204" pitchFamily="34" charset="0"/>
                <a:cs typeface="Arial" panose="020B0604020202020204" pitchFamily="34" charset="0"/>
              </a:rPr>
              <a:t>Sobald Coupa den Upload abgeschlossen hat, erhalten Sie die untenstehende Meldung und können auf „Done“ klicken.</a:t>
            </a:r>
          </a:p>
        </p:txBody>
      </p:sp>
      <p:sp>
        <p:nvSpPr>
          <p:cNvPr id="14" name="Rectangle 13">
            <a:extLst>
              <a:ext uri="{FF2B5EF4-FFF2-40B4-BE49-F238E27FC236}">
                <a16:creationId xmlns:a16="http://schemas.microsoft.com/office/drawing/2014/main" id="{674ABCC0-D341-F206-1D8F-9892EEC99CAB}"/>
              </a:ext>
            </a:extLst>
          </p:cNvPr>
          <p:cNvSpPr/>
          <p:nvPr/>
        </p:nvSpPr>
        <p:spPr>
          <a:xfrm>
            <a:off x="5067300" y="8463352"/>
            <a:ext cx="444500" cy="25200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647EC451-277F-91DF-FFB7-88F13EE5FCC9}"/>
              </a:ext>
            </a:extLst>
          </p:cNvPr>
          <p:cNvSpPr/>
          <p:nvPr/>
        </p:nvSpPr>
        <p:spPr>
          <a:xfrm>
            <a:off x="5459730" y="824841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9</a:t>
            </a:r>
          </a:p>
        </p:txBody>
      </p:sp>
      <p:sp>
        <p:nvSpPr>
          <p:cNvPr id="16" name="TextBox 15">
            <a:extLst>
              <a:ext uri="{FF2B5EF4-FFF2-40B4-BE49-F238E27FC236}">
                <a16:creationId xmlns:a16="http://schemas.microsoft.com/office/drawing/2014/main" id="{47298E4D-1121-6E96-34C6-639C34151F03}"/>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Hochladen der Service Entry Sheet-Vorlage</a:t>
            </a:r>
          </a:p>
        </p:txBody>
      </p:sp>
    </p:spTree>
    <p:extLst>
      <p:ext uri="{BB962C8B-B14F-4D97-AF65-F5344CB8AC3E}">
        <p14:creationId xmlns:p14="http://schemas.microsoft.com/office/powerpoint/2010/main" val="1138866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33EDE6-ECA4-02C9-2EC9-2D5EC1010CC5}"/>
              </a:ext>
            </a:extLst>
          </p:cNvPr>
          <p:cNvSpPr txBox="1"/>
          <p:nvPr/>
        </p:nvSpPr>
        <p:spPr>
          <a:xfrm>
            <a:off x="231382" y="1342630"/>
            <a:ext cx="6395235" cy="369332"/>
          </a:xfrm>
          <a:prstGeom prst="rect">
            <a:avLst/>
          </a:prstGeom>
          <a:noFill/>
        </p:spPr>
        <p:txBody>
          <a:bodyPr wrap="square" lIns="0" tIns="0" rIns="0" bIns="0" rtlCol="0">
            <a:spAutoFit/>
          </a:bodyPr>
          <a:lstStyle/>
          <a:p>
            <a:pPr marL="228600" indent="-228600">
              <a:buFont typeface="+mj-lt"/>
              <a:buAutoNum type="arabicPeriod" startAt="10"/>
            </a:pPr>
            <a:r>
              <a:rPr lang="de-DE" sz="1200" dirty="0">
                <a:solidFill>
                  <a:srgbClr val="003862"/>
                </a:solidFill>
                <a:latin typeface="Arial" panose="020B0604020202020204" pitchFamily="34" charset="0"/>
                <a:cs typeface="Arial" panose="020B0604020202020204" pitchFamily="34" charset="0"/>
              </a:rPr>
              <a:t>Die erfolgreich erstellten Service Entry Sheets sind im Abschnitt „Service Sheets“ Ihres Profils verfügbar.</a:t>
            </a:r>
          </a:p>
        </p:txBody>
      </p:sp>
      <p:pic>
        <p:nvPicPr>
          <p:cNvPr id="4" name="Picture 3">
            <a:extLst>
              <a:ext uri="{FF2B5EF4-FFF2-40B4-BE49-F238E27FC236}">
                <a16:creationId xmlns:a16="http://schemas.microsoft.com/office/drawing/2014/main" id="{0C3CA574-CCAB-683A-D68F-42BDEA5A013C}"/>
              </a:ext>
            </a:extLst>
          </p:cNvPr>
          <p:cNvPicPr>
            <a:picLocks noChangeAspect="1"/>
          </p:cNvPicPr>
          <p:nvPr/>
        </p:nvPicPr>
        <p:blipFill>
          <a:blip r:embed="rId2"/>
          <a:stretch>
            <a:fillRect/>
          </a:stretch>
        </p:blipFill>
        <p:spPr>
          <a:xfrm>
            <a:off x="330200" y="1936439"/>
            <a:ext cx="6414320" cy="2483161"/>
          </a:xfrm>
          <a:prstGeom prst="rect">
            <a:avLst/>
          </a:prstGeom>
          <a:ln>
            <a:solidFill>
              <a:srgbClr val="003862"/>
            </a:solidFill>
          </a:ln>
        </p:spPr>
      </p:pic>
      <p:sp>
        <p:nvSpPr>
          <p:cNvPr id="5" name="TextBox 4">
            <a:extLst>
              <a:ext uri="{FF2B5EF4-FFF2-40B4-BE49-F238E27FC236}">
                <a16:creationId xmlns:a16="http://schemas.microsoft.com/office/drawing/2014/main" id="{DA8CC45B-723A-F605-6B61-A214E35E69B3}"/>
              </a:ext>
            </a:extLst>
          </p:cNvPr>
          <p:cNvSpPr txBox="1"/>
          <p:nvPr/>
        </p:nvSpPr>
        <p:spPr>
          <a:xfrm>
            <a:off x="231381" y="4765797"/>
            <a:ext cx="6395235" cy="129266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Best Practices:</a:t>
            </a:r>
          </a:p>
          <a:p>
            <a:endParaRPr lang="de-DE" sz="1200" dirty="0">
              <a:solidFill>
                <a:srgbClr val="003862"/>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Entfernen Sie alle nicht erforderlichen Spalten, die Sie nicht aktualisieren. Behalten Sie nur die Pflichtfelder und die Felder, die Sie ändern möchten. Das Entfernen überflüssiger Spalten hilft, versehentliche Änderungen zu vermeiden, und beschleunigt den Vorgang.</a:t>
            </a:r>
          </a:p>
          <a:p>
            <a:pPr marL="171450" indent="-171450">
              <a:buFont typeface="Arial" panose="020B0604020202020204" pitchFamily="34" charset="0"/>
              <a:buChar char="•"/>
            </a:pPr>
            <a:r>
              <a:rPr lang="de-DE" sz="1200" dirty="0">
                <a:solidFill>
                  <a:srgbClr val="003862"/>
                </a:solidFill>
                <a:latin typeface="Arial" panose="020B0604020202020204" pitchFamily="34" charset="0"/>
                <a:cs typeface="Arial" panose="020B0604020202020204" pitchFamily="34" charset="0"/>
              </a:rPr>
              <a:t>Überprüfen Sie Ihre CSV-Vorlagendateien nach jedem größeren Coupa-Update. Manchmal ändert Coupa Pflichtfelder oder fügt neue hinzu, um neue </a:t>
            </a:r>
            <a:r>
              <a:rPr lang="de-DE" sz="1200">
                <a:solidFill>
                  <a:srgbClr val="003862"/>
                </a:solidFill>
                <a:latin typeface="Arial" panose="020B0604020202020204" pitchFamily="34" charset="0"/>
                <a:cs typeface="Arial" panose="020B0604020202020204" pitchFamily="34" charset="0"/>
              </a:rPr>
              <a:t>Funktionen zu unterstützen.</a:t>
            </a:r>
            <a:endParaRPr lang="de-DE" sz="1200" dirty="0">
              <a:solidFill>
                <a:srgbClr val="00386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88608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2.xml><?xml version="1.0" encoding="utf-8"?>
<ds:datastoreItem xmlns:ds="http://schemas.openxmlformats.org/officeDocument/2006/customXml" ds:itemID="{2C90F612-6A85-4C84-8151-DE67184151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219C445-6CD6-4CF8-AA1F-1E88AD5CB5C9}">
  <ds:schemaRefs>
    <ds:schemaRef ds:uri="http://schemas.microsoft.com/office/2006/documentManagement/types"/>
    <ds:schemaRef ds:uri="http://purl.org/dc/terms/"/>
    <ds:schemaRef ds:uri="http://www.w3.org/XML/1998/namespace"/>
    <ds:schemaRef ds:uri="http://schemas.openxmlformats.org/package/2006/metadata/core-properties"/>
    <ds:schemaRef ds:uri="b519fcea-2696-4120-88f3-1d557b21f616"/>
    <ds:schemaRef ds:uri="http://schemas.microsoft.com/office/2006/metadata/properties"/>
    <ds:schemaRef ds:uri="http://purl.org/dc/dcmitype/"/>
    <ds:schemaRef ds:uri="http://purl.org/dc/elements/1.1/"/>
    <ds:schemaRef ds:uri="http://schemas.microsoft.com/office/infopath/2007/PartnerControls"/>
    <ds:schemaRef ds:uri="9475751b-d994-4f7b-b8a1-0af53d2cb8c9"/>
    <ds:schemaRef ds:uri="036a428d-ebb9-4a14-9aaa-74e8164c8712"/>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844</Words>
  <Application>Microsoft Office PowerPoint</Application>
  <PresentationFormat>Letter Paper (8.5x11 in)</PresentationFormat>
  <Paragraphs>135</Paragraphs>
  <Slides>7</Slides>
  <Notes>4</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2"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2026-07-15T09:16:01Z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